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  <p:sldMasterId id="2147483764" r:id="rId2"/>
    <p:sldMasterId id="2147483770" r:id="rId3"/>
  </p:sldMasterIdLst>
  <p:notesMasterIdLst>
    <p:notesMasterId r:id="rId15"/>
  </p:notesMasterIdLst>
  <p:handoutMasterIdLst>
    <p:handoutMasterId r:id="rId16"/>
  </p:handoutMasterIdLst>
  <p:sldIdLst>
    <p:sldId id="278" r:id="rId4"/>
    <p:sldId id="281" r:id="rId5"/>
    <p:sldId id="280" r:id="rId6"/>
    <p:sldId id="287" r:id="rId7"/>
    <p:sldId id="288" r:id="rId8"/>
    <p:sldId id="295" r:id="rId9"/>
    <p:sldId id="293" r:id="rId10"/>
    <p:sldId id="294" r:id="rId11"/>
    <p:sldId id="296" r:id="rId12"/>
    <p:sldId id="297" r:id="rId13"/>
    <p:sldId id="298" r:id="rId1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D952"/>
    <a:srgbClr val="0070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59254" autoAdjust="0"/>
  </p:normalViewPr>
  <p:slideViewPr>
    <p:cSldViewPr>
      <p:cViewPr varScale="1">
        <p:scale>
          <a:sx n="75" d="100"/>
          <a:sy n="75" d="100"/>
        </p:scale>
        <p:origin x="3224" y="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7BCA08C0-9C67-45B6-B5C9-E06B7D276565}" type="datetimeFigureOut">
              <a:rPr lang="en-US" smtClean="0"/>
              <a:t>9/12/18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829967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E96AA94-0265-431C-8D44-A19E8D860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3845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41638152-C1BA-43CA-B2D8-2BDC2378FEF9}" type="datetimeFigureOut">
              <a:rPr lang="en-US" smtClean="0"/>
              <a:t>9/12/18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415790"/>
            <a:ext cx="5486400" cy="41833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829967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7A65BF88-1AA1-4755-9940-58ADCA4C1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975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016/j.obhdp.2010.12.001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BF88-1AA1-4755-9940-58ADCA4C10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916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BF88-1AA1-4755-9940-58ADCA4C104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092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7B6EE7-E142-488F-8AB7-8A25DCC73C7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997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BF88-1AA1-4755-9940-58ADCA4C10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192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*The literature suggests mental</a:t>
            </a:r>
            <a:r>
              <a:rPr lang="en-US" baseline="0" dirty="0"/>
              <a:t> health has an impact on academic performance, and that counseling can foster academic success.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Kitzrow</a:t>
            </a:r>
            <a:r>
              <a:rPr lang="en-US" dirty="0"/>
              <a:t>,</a:t>
            </a:r>
            <a:r>
              <a:rPr lang="en-US" baseline="0" dirty="0"/>
              <a:t> M.A.  (2003).  The mental health needs of today’s college students: Challenges and Recommendations.  </a:t>
            </a:r>
            <a:r>
              <a:rPr lang="en-US" i="1" baseline="0" dirty="0"/>
              <a:t>NASPA Journal, 4(1), </a:t>
            </a:r>
            <a:r>
              <a:rPr lang="en-US" baseline="0" dirty="0"/>
              <a:t>165-179.</a:t>
            </a:r>
          </a:p>
          <a:p>
            <a:endParaRPr lang="en-US" baseline="0" dirty="0"/>
          </a:p>
          <a:p>
            <a:r>
              <a:rPr lang="en-US" baseline="0" dirty="0" err="1"/>
              <a:t>Pleskac</a:t>
            </a:r>
            <a:r>
              <a:rPr lang="en-US" baseline="0" dirty="0"/>
              <a:t>, T.J., Keeney, J., Merritt, S.M., Schmitt, N., Oswald, F.L.  (2011).  A detection model of college withdrawal.  </a:t>
            </a:r>
            <a:r>
              <a:rPr lang="en-US" i="1" baseline="0" dirty="0"/>
              <a:t>Organizational Behavior and Human Decision Processes, 115(1</a:t>
            </a:r>
            <a:r>
              <a:rPr lang="en-US" baseline="0" dirty="0"/>
              <a:t>), 85-98.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doi:10.1016/j.obhdp.2010.12.001</a:t>
            </a: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baseline="0" dirty="0"/>
          </a:p>
          <a:p>
            <a:r>
              <a:rPr lang="en-US" baseline="0" dirty="0" err="1"/>
              <a:t>Salzer</a:t>
            </a:r>
            <a:r>
              <a:rPr lang="en-US" baseline="0" dirty="0"/>
              <a:t>, M.S.  (2012).  A comparative study of campus experiences of college students with mental illnesses versus a general college sample.  </a:t>
            </a:r>
            <a:r>
              <a:rPr lang="en-US" i="1" baseline="0" dirty="0"/>
              <a:t>Journal of American College Health, 60(1), </a:t>
            </a:r>
            <a:r>
              <a:rPr lang="en-US" i="0" baseline="0" dirty="0"/>
              <a:t>1-7. </a:t>
            </a:r>
            <a:r>
              <a:rPr lang="en-US" b="0" i="0" baseline="0" dirty="0">
                <a:effectLst/>
              </a:rPr>
              <a:t>doi:</a:t>
            </a:r>
            <a:r>
              <a:rPr lang="en-US" b="0" dirty="0"/>
              <a:t>1</a:t>
            </a:r>
            <a:r>
              <a:rPr lang="en-US" dirty="0"/>
              <a:t>0.1080/07448481.2011.552537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BF88-1AA1-4755-9940-58ADCA4C104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48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000" dirty="0"/>
              <a:t>Silverman, M.M. </a:t>
            </a:r>
            <a:r>
              <a:rPr lang="en-US" sz="1000" baseline="0" dirty="0"/>
              <a:t> </a:t>
            </a:r>
            <a:r>
              <a:rPr lang="en-US" sz="1000" i="1" dirty="0"/>
              <a:t>Turning violence inward: Understanding and preventing</a:t>
            </a:r>
            <a:r>
              <a:rPr lang="en-US" sz="1000" i="1" baseline="0" dirty="0"/>
              <a:t> campus suicide. </a:t>
            </a:r>
            <a:r>
              <a:rPr lang="en-US" sz="1000" baseline="0" dirty="0"/>
              <a:t>Presented to Violence on Campus: Prediction, Prevention, and Responses, Columbia University Law School, New York, NY, April 4, 2008.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American College Health Administration (ACHA) – National College Health Assessment (NCHA) II is administered each year to create a profile of college student health trends.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*Data extrapolated from 331 students who responded to ACHA-NCHA II 2017 survey to the Spring 2017 UNCC student population of 27,177.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NOTE: </a:t>
            </a:r>
            <a:r>
              <a:rPr lang="en-US" sz="1200" dirty="0"/>
              <a:t>Spring 2017 n</a:t>
            </a:r>
            <a:r>
              <a:rPr lang="en-US" sz="1200" baseline="0" dirty="0"/>
              <a:t> of only 331 yet consistent with 2016 NCHA data n=1,110</a:t>
            </a:r>
            <a:endParaRPr lang="en-US" sz="1200" dirty="0"/>
          </a:p>
          <a:p>
            <a:endParaRPr lang="en-US" sz="9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900" dirty="0"/>
              <a:t>2016 NCHA</a:t>
            </a:r>
            <a:r>
              <a:rPr lang="en-US" sz="900" baseline="0" dirty="0"/>
              <a:t> data (n = 1,110) for comparison: </a:t>
            </a:r>
            <a:r>
              <a:rPr lang="en-US" sz="900" dirty="0"/>
              <a:t>Within the last 12 months:</a:t>
            </a:r>
          </a:p>
          <a:p>
            <a:pPr lvl="1">
              <a:buFont typeface="Arial" pitchFamily="34" charset="0"/>
              <a:buChar char="•"/>
            </a:pPr>
            <a:r>
              <a:rPr lang="en-US" sz="900" dirty="0"/>
              <a:t>86% Felt overwhelmed by all they had to do</a:t>
            </a:r>
          </a:p>
          <a:p>
            <a:pPr lvl="1">
              <a:buFont typeface="Arial" pitchFamily="34" charset="0"/>
              <a:buChar char="•"/>
            </a:pPr>
            <a:r>
              <a:rPr lang="en-US" sz="900" dirty="0"/>
              <a:t>31% Felt so depressed it was difficult to function </a:t>
            </a:r>
          </a:p>
          <a:p>
            <a:pPr lvl="1">
              <a:buFont typeface="Arial" pitchFamily="34" charset="0"/>
              <a:buChar char="•"/>
            </a:pPr>
            <a:r>
              <a:rPr lang="en-US" sz="900" dirty="0"/>
              <a:t>48% Felt overwhelming anxiety </a:t>
            </a:r>
          </a:p>
          <a:p>
            <a:pPr lvl="1">
              <a:buFont typeface="Arial" pitchFamily="34" charset="0"/>
              <a:buChar char="•"/>
            </a:pPr>
            <a:r>
              <a:rPr lang="en-US" sz="900" dirty="0"/>
              <a:t>7% seriously considered suicide (1,940 students*)</a:t>
            </a:r>
          </a:p>
          <a:p>
            <a:pPr lvl="1">
              <a:buFont typeface="Arial" pitchFamily="34" charset="0"/>
              <a:buChar char="•"/>
            </a:pPr>
            <a:r>
              <a:rPr lang="en-US" sz="900" dirty="0"/>
              <a:t>0.6% attempted (159 students*)</a:t>
            </a:r>
            <a:endParaRPr lang="en-US" sz="9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*Suicide thought to actually be 2</a:t>
            </a:r>
            <a:r>
              <a:rPr lang="en-US" sz="1100" b="0" i="0" u="none" strike="noStrike" kern="1200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nd</a:t>
            </a:r>
            <a:r>
              <a:rPr lang="en-US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leading cause of death among college students (not limited to 15-29 years) because only unintentional injury/accidents (leading cause) and homicide (2</a:t>
            </a:r>
            <a:r>
              <a:rPr lang="en-US" sz="1100" b="0" i="0" u="none" strike="noStrike" kern="1200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nd</a:t>
            </a:r>
            <a:r>
              <a:rPr lang="en-US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leading) are more common among 15-29 year olds and, since there is minimal homicide on campuses, suicide more plausibly 2</a:t>
            </a:r>
            <a:r>
              <a:rPr lang="en-US" sz="1100" b="0" i="0" u="none" strike="noStrike" kern="1200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nd</a:t>
            </a:r>
            <a:r>
              <a:rPr lang="en-US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leading cause of death among college students. 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BF88-1AA1-4755-9940-58ADCA4C10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83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BF88-1AA1-4755-9940-58ADCA4C104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370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Many faculty feel that their responsibility to students is confined to their academic discipline. However, Faculty and staff often have a privileged view of student behavior, appearance and performance that can offer clues to a student’s mental health status. </a:t>
            </a:r>
          </a:p>
          <a:p>
            <a:r>
              <a:rPr lang="en-US" dirty="0"/>
              <a:t>A little bit of training can make a big difference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BF88-1AA1-4755-9940-58ADCA4C104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454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076552" y="12089953"/>
            <a:ext cx="2353975" cy="639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44" tIns="48323" rIns="96644" bIns="48323" anchor="b"/>
          <a:lstStyle>
            <a:lvl1pPr defTabSz="966788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07FAE052-55C2-40A3-BEAA-3AE1E436BB6C}" type="slidenum">
              <a:rPr lang="en-US" altLang="en-US" sz="1200">
                <a:latin typeface="Myriad Pro" pitchFamily="34" charset="0"/>
              </a:rPr>
              <a:pPr algn="r" eaLnBrk="1" hangingPunct="1"/>
              <a:t>7</a:t>
            </a:fld>
            <a:endParaRPr lang="en-US" altLang="en-US" sz="1200">
              <a:latin typeface="Myriad Pro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465138" y="954088"/>
            <a:ext cx="6364288" cy="4773612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3407" y="6048135"/>
            <a:ext cx="4344893" cy="5730253"/>
          </a:xfrm>
          <a:noFill/>
        </p:spPr>
        <p:txBody>
          <a:bodyPr lIns="96644" tIns="48323" rIns="96644" bIns="48323"/>
          <a:lstStyle/>
          <a:p>
            <a:pPr eaLnBrk="1" hangingPunct="1"/>
            <a:endParaRPr lang="en-US" altLang="en-US" b="1">
              <a:latin typeface="Myriad Pro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7562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 txBox="1">
            <a:spLocks noGrp="1" noChangeArrowheads="1"/>
          </p:cNvSpPr>
          <p:nvPr/>
        </p:nvSpPr>
        <p:spPr bwMode="auto">
          <a:xfrm>
            <a:off x="3076552" y="12089953"/>
            <a:ext cx="2353975" cy="639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44" tIns="48323" rIns="96644" bIns="48323" anchor="b"/>
          <a:lstStyle>
            <a:lvl1pPr defTabSz="966788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41CD1AAD-F8EE-419F-9D9F-6377AD47176F}" type="slidenum">
              <a:rPr lang="en-US" altLang="en-US" sz="1200">
                <a:latin typeface="Myriad Pro" pitchFamily="34" charset="0"/>
              </a:rPr>
              <a:pPr algn="r" eaLnBrk="1" hangingPunct="1"/>
              <a:t>8</a:t>
            </a:fld>
            <a:endParaRPr lang="en-US" altLang="en-US" sz="1200">
              <a:latin typeface="Myriad Pro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465138" y="954088"/>
            <a:ext cx="6364288" cy="4773612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3407" y="6048135"/>
            <a:ext cx="4344893" cy="5730253"/>
          </a:xfrm>
          <a:noFill/>
        </p:spPr>
        <p:txBody>
          <a:bodyPr lIns="96644" tIns="48323" rIns="96644" bIns="48323"/>
          <a:lstStyle/>
          <a:p>
            <a:pPr eaLnBrk="1" hangingPunct="1"/>
            <a:endParaRPr lang="en-US" altLang="en-US" b="1">
              <a:latin typeface="Myriad Pro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4948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Demonstrate logging</a:t>
            </a:r>
            <a:r>
              <a:rPr lang="en-US" baseline="0" dirty="0"/>
              <a:t> into course</a:t>
            </a:r>
          </a:p>
          <a:p>
            <a:r>
              <a:rPr lang="en-US" baseline="0" dirty="0"/>
              <a:t>-Select At-Risk (general training)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BF88-1AA1-4755-9940-58ADCA4C104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34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4" name="Picture 4" descr="UNCC_Logo_whiteTPB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6019800"/>
            <a:ext cx="1567024" cy="67626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90000"/>
              </a:lnSpc>
              <a:defRPr sz="5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28601"/>
            <a:ext cx="8991600" cy="1143000"/>
          </a:xfrm>
        </p:spPr>
        <p:txBody>
          <a:bodyPr/>
          <a:lstStyle>
            <a:lvl1pPr>
              <a:defRPr sz="4000" b="1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Slide title, level 1, Arial 40 pt bold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7924800" cy="533400"/>
          </a:xfrm>
        </p:spPr>
        <p:txBody>
          <a:bodyPr/>
          <a:lstStyle>
            <a:lvl1pPr marL="0" indent="0" algn="l">
              <a:buFontTx/>
              <a:buNone/>
              <a:defRPr sz="3000" b="1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609600" y="2438400"/>
            <a:ext cx="79248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FontTx/>
              <a:buNone/>
              <a:defRPr sz="30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609600" y="4419600"/>
            <a:ext cx="7924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>
              <a:buFontTx/>
              <a:buNone/>
              <a:defRPr sz="3000" b="1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685800" y="4876800"/>
            <a:ext cx="80772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FontTx/>
              <a:buNone/>
              <a:defRPr sz="30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457200" y="5846763"/>
            <a:ext cx="8524875" cy="850900"/>
            <a:chOff x="457200" y="5846763"/>
            <a:chExt cx="8524875" cy="850900"/>
          </a:xfrm>
        </p:grpSpPr>
        <p:pic>
          <p:nvPicPr>
            <p:cNvPr id="13" name="Picture 4" descr="UNCC_Logo_whiteTPB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010400" y="5846763"/>
              <a:ext cx="1971675" cy="850900"/>
            </a:xfrm>
            <a:prstGeom prst="rect">
              <a:avLst/>
            </a:prstGeom>
            <a:noFill/>
          </p:spPr>
        </p:pic>
        <p:cxnSp>
          <p:nvCxnSpPr>
            <p:cNvPr id="14" name="Straight Connector 13"/>
            <p:cNvCxnSpPr/>
            <p:nvPr/>
          </p:nvCxnSpPr>
          <p:spPr>
            <a:xfrm>
              <a:off x="457200" y="6628000"/>
              <a:ext cx="6400800" cy="1434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78876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28601"/>
            <a:ext cx="8991600" cy="1143000"/>
          </a:xfrm>
        </p:spPr>
        <p:txBody>
          <a:bodyPr/>
          <a:lstStyle>
            <a:lvl1pPr>
              <a:defRPr sz="4000" b="1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Slide title, level 1, Arial 40 pt bold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609600" y="1905000"/>
            <a:ext cx="4267200" cy="1219200"/>
          </a:xfrm>
        </p:spPr>
        <p:txBody>
          <a:bodyPr/>
          <a:lstStyle>
            <a:lvl1pPr marL="0" indent="0" algn="l">
              <a:buFontTx/>
              <a:buNone/>
              <a:defRPr sz="3000" b="1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609600" y="3124200"/>
            <a:ext cx="38862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FontTx/>
              <a:buNone/>
              <a:defRPr sz="30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457200" y="5846763"/>
            <a:ext cx="8524875" cy="850900"/>
            <a:chOff x="457200" y="5846763"/>
            <a:chExt cx="8524875" cy="850900"/>
          </a:xfrm>
        </p:grpSpPr>
        <p:pic>
          <p:nvPicPr>
            <p:cNvPr id="11" name="Picture 4" descr="UNCC_Logo_whiteTPB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010400" y="5846763"/>
              <a:ext cx="1971675" cy="850900"/>
            </a:xfrm>
            <a:prstGeom prst="rect">
              <a:avLst/>
            </a:prstGeom>
            <a:noFill/>
          </p:spPr>
        </p:pic>
        <p:cxnSp>
          <p:nvCxnSpPr>
            <p:cNvPr id="12" name="Straight Connector 11"/>
            <p:cNvCxnSpPr/>
            <p:nvPr/>
          </p:nvCxnSpPr>
          <p:spPr>
            <a:xfrm>
              <a:off x="457200" y="6628000"/>
              <a:ext cx="6400800" cy="1434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6003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800600" cy="4525963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3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2600" y="1600200"/>
            <a:ext cx="3124200" cy="4525963"/>
          </a:xfrm>
        </p:spPr>
        <p:txBody>
          <a:bodyPr/>
          <a:lstStyle>
            <a:lvl1pPr>
              <a:defRPr sz="2800" i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28601"/>
            <a:ext cx="8991600" cy="1143000"/>
          </a:xfrm>
        </p:spPr>
        <p:txBody>
          <a:bodyPr/>
          <a:lstStyle>
            <a:lvl1pPr>
              <a:defRPr sz="4000" b="1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Slide title, level 1, Arial 40 pt bold</a:t>
            </a:r>
          </a:p>
        </p:txBody>
      </p:sp>
      <p:grpSp>
        <p:nvGrpSpPr>
          <p:cNvPr id="9" name="Group 8"/>
          <p:cNvGrpSpPr/>
          <p:nvPr userDrawn="1"/>
        </p:nvGrpSpPr>
        <p:grpSpPr>
          <a:xfrm>
            <a:off x="457200" y="5846763"/>
            <a:ext cx="8524875" cy="850900"/>
            <a:chOff x="457200" y="5846763"/>
            <a:chExt cx="8524875" cy="850900"/>
          </a:xfrm>
        </p:grpSpPr>
        <p:pic>
          <p:nvPicPr>
            <p:cNvPr id="10" name="Picture 4" descr="UNCC_Logo_whiteTPB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010400" y="5846763"/>
              <a:ext cx="1971675" cy="850900"/>
            </a:xfrm>
            <a:prstGeom prst="rect">
              <a:avLst/>
            </a:prstGeom>
            <a:noFill/>
          </p:spPr>
        </p:pic>
        <p:cxnSp>
          <p:nvCxnSpPr>
            <p:cNvPr id="11" name="Straight Connector 10"/>
            <p:cNvCxnSpPr/>
            <p:nvPr/>
          </p:nvCxnSpPr>
          <p:spPr>
            <a:xfrm>
              <a:off x="457200" y="6628000"/>
              <a:ext cx="6400800" cy="1434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1521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44A97C-AD0B-4F6D-AE3B-88E10A73C3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3348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wir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95400"/>
            <a:ext cx="9144000" cy="32026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  <p:pic>
        <p:nvPicPr>
          <p:cNvPr id="6" name="Picture 4" descr="UNCC_Logo_whiteTPB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7600" y="6019800"/>
            <a:ext cx="1567024" cy="67626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4" name="Picture 4" descr="UNCC_Logo_whiteTPB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6019800"/>
            <a:ext cx="1567024" cy="67626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4" name="Picture 4" descr="UNCC_Logo_whiteTPB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6019800"/>
            <a:ext cx="1567024" cy="67626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5" name="Picture 4" descr="UNCC_Logo_whiteTPB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6019800"/>
            <a:ext cx="1567024" cy="67626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4" descr="UNCC_Logo_whiteTPB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6019800"/>
            <a:ext cx="1567024" cy="67626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UNCC_Logo_whiteTPB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6019800"/>
            <a:ext cx="1567024" cy="67626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729B058-6173-489B-A6A3-4D043E1D35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4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gi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1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</p:sldLayoutIdLst>
  <p:transition>
    <p:fade/>
  </p:transition>
  <p:txStyles>
    <p:titleStyle>
      <a:lvl1pPr algn="ctr" defTabSz="511230" rtl="0" eaLnBrk="1" fontAlgn="base" hangingPunct="1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2pPr>
      <a:lvl3pPr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3pPr>
      <a:lvl4pPr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4pPr>
      <a:lvl5pPr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5pPr>
      <a:lvl6pPr marL="360868"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6pPr>
      <a:lvl7pPr marL="721736"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7pPr>
      <a:lvl8pPr marL="1082604"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8pPr>
      <a:lvl9pPr marL="1443472"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83422" indent="-383422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600" kern="1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830749" indent="-319519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1279327" indent="-255615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791810" indent="-255615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2303039" indent="-255615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2815997" indent="-256000" algn="l" defTabSz="51199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27997" indent="-256000" algn="l" defTabSz="51199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39996" indent="-256000" algn="l" defTabSz="51199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51996" indent="-256000" algn="l" defTabSz="51199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1999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23999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35998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47997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59997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71997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83997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95996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59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Presentation Title, Arial 44 bold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5486400"/>
            <a:ext cx="9144000" cy="1096963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lvl="0"/>
            <a:r>
              <a:rPr lang="en-US" dirty="0"/>
              <a:t>Friday, January 16, 2009 (presentation date)</a:t>
            </a:r>
          </a:p>
          <a:p>
            <a:pPr lvl="0"/>
            <a:r>
              <a:rPr lang="en-US" dirty="0"/>
              <a:t>Enter presenter’s full name &amp; title – Arial 24 pt both lines</a:t>
            </a:r>
          </a:p>
        </p:txBody>
      </p:sp>
    </p:spTree>
    <p:extLst>
      <p:ext uri="{BB962C8B-B14F-4D97-AF65-F5344CB8AC3E}">
        <p14:creationId xmlns:p14="http://schemas.microsoft.com/office/powerpoint/2010/main" val="3588743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baseline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ctr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eaLnBrk="1" latinLnBrk="0" hangingPunct="1">
        <a:spcBef>
          <a:spcPct val="20000"/>
        </a:spcBef>
        <a:buFont typeface="Arial" pitchFamily="34" charset="0"/>
        <a:buNone/>
        <a:defRPr sz="2400" kern="1200" baseline="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vimeo.com/35019671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hyperlink" Target="http://aruf.kognito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-36576" y="2438400"/>
            <a:ext cx="91440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>
                <a:solidFill>
                  <a:srgbClr val="F4D952"/>
                </a:solidFill>
                <a:latin typeface="Arial" pitchFamily="34" charset="0"/>
                <a:cs typeface="Arial" pitchFamily="34" charset="0"/>
              </a:rPr>
              <a:t>The Role of Faculty and Staff in Responding to Students in Distress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0" y="52578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Jessalyn Klein, PhD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Psychologist &amp; Suicide Prevention Coordinator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146"/>
          <a:stretch/>
        </p:blipFill>
        <p:spPr bwMode="auto">
          <a:xfrm>
            <a:off x="2743200" y="304800"/>
            <a:ext cx="3200400" cy="1482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1272173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 txBox="1">
            <a:spLocks/>
          </p:cNvSpPr>
          <p:nvPr/>
        </p:nvSpPr>
        <p:spPr>
          <a:xfrm>
            <a:off x="381000" y="1556336"/>
            <a:ext cx="8077200" cy="44634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panose="020B0604020202020204" pitchFamily="34" charset="0"/>
              <a:buChar char="•"/>
            </a:pPr>
            <a:r>
              <a:rPr lang="en-US" dirty="0"/>
              <a:t>Consult with CAPS staff by phone (704-687-0311) or in person (</a:t>
            </a:r>
            <a:r>
              <a:rPr lang="en-US" b="1" dirty="0"/>
              <a:t>The Christine F. Price Center for Counseling and Psychological Services,</a:t>
            </a:r>
            <a:r>
              <a:rPr lang="en-US" dirty="0"/>
              <a:t> located behind the Student Health Center at the corner of Mary Alexander Road and Cameron Blvd. across from Student Health Center) as needed.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/>
              <a:t>Counselor is on-call each business day from 8-5.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/>
              <a:t>In an after hours emergency, call Campus Police (704-687-2200) or CAPS (after-hours </a:t>
            </a:r>
            <a:r>
              <a:rPr lang="en-US" dirty="0" err="1"/>
              <a:t>Protocall</a:t>
            </a:r>
            <a:r>
              <a:rPr lang="en-US" dirty="0"/>
              <a:t>).</a:t>
            </a:r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 lvl="1" algn="ctr">
              <a:lnSpc>
                <a:spcPct val="80000"/>
              </a:lnSpc>
            </a:pPr>
            <a:endParaRPr lang="en-US" sz="2000" dirty="0"/>
          </a:p>
          <a:p>
            <a:pPr marL="0" indent="0" algn="l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0" y="358790"/>
            <a:ext cx="7162800" cy="1173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>
                <a:solidFill>
                  <a:srgbClr val="F4D952"/>
                </a:solidFill>
              </a:rPr>
              <a:t>Consultation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42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1604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F4D952"/>
                </a:solidFill>
                <a:latin typeface="Arial" pitchFamily="34" charset="0"/>
                <a:cs typeface="Arial" pitchFamily="34" charset="0"/>
              </a:rPr>
              <a:t>Counseling and Psychological Center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1295400"/>
            <a:ext cx="4495800" cy="4525963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7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Location: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700" b="0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lvl="0">
              <a:spcBef>
                <a:spcPts val="0"/>
              </a:spcBef>
              <a:defRPr/>
            </a:pPr>
            <a:r>
              <a:rPr lang="en-US" sz="2800" dirty="0"/>
              <a:t>The Christine F. Price Center for Counseling and Psychological Services, located behind the Student Health Center at the corner of Mary Alexander Road and Cameron Blvd.</a:t>
            </a:r>
          </a:p>
          <a:p>
            <a:pPr lvl="0">
              <a:spcBef>
                <a:spcPts val="0"/>
              </a:spcBef>
              <a:defRPr/>
            </a:pPr>
            <a:endParaRPr kumimoji="0" lang="en-US" sz="27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7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Phone: 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700" b="0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(704) 687-0311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700" b="0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7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Website: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u="sng" dirty="0" err="1">
                <a:solidFill>
                  <a:srgbClr val="F4D952"/>
                </a:solidFill>
              </a:rPr>
              <a:t>caps.uncc.edu</a:t>
            </a:r>
            <a:endParaRPr kumimoji="0" lang="en-US" sz="2800" b="0" i="0" u="sng" strike="noStrike" kern="1200" cap="none" spc="0" normalizeH="0" baseline="0" noProof="0" dirty="0">
              <a:ln>
                <a:noFill/>
              </a:ln>
              <a:solidFill>
                <a:srgbClr val="F4D95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8322" y="1828801"/>
            <a:ext cx="388847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0" y="1118284"/>
            <a:ext cx="9144000" cy="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06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4D952"/>
                </a:solidFill>
                <a:latin typeface="Arial" pitchFamily="34" charset="0"/>
                <a:cs typeface="Arial" pitchFamily="34" charset="0"/>
              </a:rPr>
              <a:t>Agenda</a:t>
            </a:r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381000" y="1556336"/>
            <a:ext cx="8077200" cy="44634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noProof="0" dirty="0">
                <a:solidFill>
                  <a:prstClr val="white"/>
                </a:solidFill>
              </a:rPr>
              <a:t>Mental health and academic success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>
                <a:solidFill>
                  <a:prstClr val="white"/>
                </a:solidFill>
              </a:rPr>
              <a:t>Student mental health snapshot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>
                <a:solidFill>
                  <a:prstClr val="white"/>
                </a:solidFill>
              </a:rPr>
              <a:t>How can you help?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Gatekeeper training</a:t>
            </a: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0" y="1098698"/>
            <a:ext cx="9144000" cy="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70121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>
                <a:solidFill>
                  <a:srgbClr val="F4D952"/>
                </a:solidFill>
              </a:rPr>
              <a:t>Mental Health and Academic Success</a:t>
            </a: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381000" y="1556336"/>
            <a:ext cx="8077200" cy="44634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600" dirty="0"/>
              <a:t>Students in counseling have a retention advantage compared to non-counseled students </a:t>
            </a:r>
            <a:r>
              <a:rPr lang="en-US" sz="1500" dirty="0"/>
              <a:t>(</a:t>
            </a:r>
            <a:r>
              <a:rPr lang="en-US" sz="1500" dirty="0" err="1"/>
              <a:t>Kitzrow</a:t>
            </a:r>
            <a:r>
              <a:rPr lang="en-US" sz="1500" dirty="0"/>
              <a:t>, 2003).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800" dirty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600" dirty="0"/>
              <a:t>Developing depression is the most critical event leading students to consider withdrawing </a:t>
            </a:r>
            <a:r>
              <a:rPr lang="en-US" sz="1500" dirty="0"/>
              <a:t>(</a:t>
            </a:r>
            <a:r>
              <a:rPr lang="en-US" sz="1500" dirty="0" err="1"/>
              <a:t>Pleskac</a:t>
            </a:r>
            <a:r>
              <a:rPr lang="en-US" sz="1500" dirty="0"/>
              <a:t>, et al., 2011).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800" dirty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600" dirty="0"/>
              <a:t>Students with mental illness report less campus engagement and poorer relationships, both of which have been associated with lower graduation rates </a:t>
            </a:r>
            <a:r>
              <a:rPr lang="en-US" sz="1500" dirty="0"/>
              <a:t>(</a:t>
            </a:r>
            <a:r>
              <a:rPr lang="en-US" sz="1500" dirty="0" err="1"/>
              <a:t>Salzer</a:t>
            </a:r>
            <a:r>
              <a:rPr lang="en-US" sz="1500" dirty="0"/>
              <a:t>, 2012).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58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838200" y="122238"/>
            <a:ext cx="7162800" cy="1173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>
                <a:solidFill>
                  <a:srgbClr val="F4D952"/>
                </a:solidFill>
              </a:rPr>
              <a:t>Mental Health Snapshot</a:t>
            </a: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190500" y="1600200"/>
            <a:ext cx="8763000" cy="4463464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800" dirty="0"/>
              <a:t>Over 1,350 college students nationwide complete suicide each year</a:t>
            </a:r>
            <a:r>
              <a:rPr lang="en-US" sz="2800" dirty="0"/>
              <a:t> </a:t>
            </a:r>
            <a:r>
              <a:rPr lang="en-US" dirty="0"/>
              <a:t>(Silverman, 2008).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sz="3500" dirty="0"/>
              <a:t>3</a:t>
            </a:r>
            <a:r>
              <a:rPr lang="en-US" sz="3500" baseline="30000" dirty="0"/>
              <a:t>rd</a:t>
            </a:r>
            <a:r>
              <a:rPr lang="en-US" sz="3500" dirty="0"/>
              <a:t> leading cause of death among students ages 15-29.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sz="3500" dirty="0"/>
              <a:t>~ 80% of students that complete aren’t seen by a counselor.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800" dirty="0"/>
          </a:p>
          <a:p>
            <a:r>
              <a:rPr lang="en-US" sz="3800" dirty="0"/>
              <a:t>Within the last 12 months: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/>
              <a:t>85% Felt overwhelmed by all they had to do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/>
              <a:t>37% Felt so depressed it was difficult to function 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/>
              <a:t>62% Felt overwhelming anxiety 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/>
              <a:t>7% seriously considered suicide (</a:t>
            </a:r>
            <a:r>
              <a:rPr lang="en-US" sz="2800" dirty="0"/>
              <a:t>1,984 students*)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sz="3200" dirty="0"/>
              <a:t>1.5% attempted (407 </a:t>
            </a:r>
            <a:r>
              <a:rPr lang="en-US" sz="2800" dirty="0"/>
              <a:t>students*)</a:t>
            </a:r>
            <a:endParaRPr lang="en-US" sz="2400" dirty="0"/>
          </a:p>
          <a:p>
            <a:pPr lvl="1" algn="ctr">
              <a:buNone/>
            </a:pPr>
            <a:r>
              <a:rPr lang="en-US" sz="1900" dirty="0"/>
              <a:t> Source: UNC Charlotte  Spring 2017 responses to NCHA (n = 331)</a:t>
            </a:r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16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 txBox="1">
            <a:spLocks/>
          </p:cNvSpPr>
          <p:nvPr/>
        </p:nvSpPr>
        <p:spPr>
          <a:xfrm>
            <a:off x="381000" y="1556336"/>
            <a:ext cx="8077200" cy="44634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u="sng" dirty="0"/>
              <a:t>Factors affecting academic performance*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Stress						29%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Sleep difficulties				21%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Anxiety						27%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Depression					15%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Concern for friends or family 		10%</a:t>
            </a:r>
            <a:br>
              <a:rPr lang="en-US" dirty="0"/>
            </a:br>
            <a:endParaRPr lang="en-US" dirty="0"/>
          </a:p>
          <a:p>
            <a:pPr lvl="1" algn="ctr">
              <a:buNone/>
            </a:pPr>
            <a:r>
              <a:rPr lang="en-US" sz="2200" dirty="0"/>
              <a:t>	* (incomplete, dropped course, poor grade)</a:t>
            </a:r>
          </a:p>
          <a:p>
            <a:pPr lvl="1" algn="ctr">
              <a:buNone/>
            </a:pPr>
            <a:r>
              <a:rPr lang="en-US" sz="1500" dirty="0"/>
              <a:t>              Source: UNC Charlotte Spring 2017 responses to NCHA (n =  331)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0" y="358790"/>
            <a:ext cx="7162800" cy="1173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>
                <a:solidFill>
                  <a:srgbClr val="F4D952"/>
                </a:solidFill>
              </a:rPr>
              <a:t>UNC Charlotte Student Mental Health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87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 txBox="1">
            <a:spLocks/>
          </p:cNvSpPr>
          <p:nvPr/>
        </p:nvSpPr>
        <p:spPr>
          <a:xfrm>
            <a:off x="381000" y="1556336"/>
            <a:ext cx="8077200" cy="44634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panose="020B0604020202020204" pitchFamily="34" charset="0"/>
              <a:buChar char="•"/>
            </a:pPr>
            <a:r>
              <a:rPr lang="en-US" dirty="0"/>
              <a:t>Faculty/Staff are in an ideal position (“gatekeepers”) to notice signs of student distress.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Changes in academic performance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Worrisome comments or behavior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Changes in appearance, attendance, participation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/>
              <a:t>Being prepared to </a:t>
            </a:r>
            <a:r>
              <a:rPr lang="en-US" u="sng" dirty="0"/>
              <a:t>notice</a:t>
            </a:r>
            <a:r>
              <a:rPr lang="en-US" dirty="0"/>
              <a:t> and </a:t>
            </a:r>
            <a:r>
              <a:rPr lang="en-US" u="sng" dirty="0"/>
              <a:t>refer</a:t>
            </a:r>
            <a:r>
              <a:rPr lang="en-US" dirty="0"/>
              <a:t> is crucial.</a:t>
            </a:r>
          </a:p>
          <a:p>
            <a:pPr marL="0" indent="0" algn="l"/>
            <a:endParaRPr lang="en-US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/>
              <a:t>Your time is precious. A brief gatekeeper training can make a big difference.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A research-based approach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Understand your role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Feel comfortable taking action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Be confident in doing the right thing</a:t>
            </a:r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 lvl="1" algn="ctr">
              <a:lnSpc>
                <a:spcPct val="80000"/>
              </a:lnSpc>
            </a:pPr>
            <a:endParaRPr lang="en-US" sz="2000" dirty="0"/>
          </a:p>
          <a:p>
            <a:pPr marL="0" indent="0" algn="l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0" y="358790"/>
            <a:ext cx="7162800" cy="1173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>
                <a:solidFill>
                  <a:srgbClr val="F4D952"/>
                </a:solidFill>
              </a:rPr>
              <a:t>UNC Charlotte Student Mental Health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79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slide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9186863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F4D95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500" baseline="-25000">
              <a:latin typeface="Arial" panose="020B0604020202020204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F4D95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500" baseline="-25000">
              <a:latin typeface="Arial" panose="020B0604020202020204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609600" y="2819400"/>
            <a:ext cx="7924800" cy="2862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buClr>
                <a:srgbClr val="F4D952"/>
              </a:buClr>
              <a:buFontTx/>
              <a:buAutoNum type="arabicPeriod"/>
            </a:pPr>
            <a:r>
              <a:rPr lang="en-US" altLang="en-US" dirty="0">
                <a:latin typeface="Calibri" panose="020F0502020204030204" pitchFamily="34" charset="0"/>
              </a:rPr>
              <a:t>Assume the role of a faculty member who is concerned about five students, three of whom need to be referred to the Counseling Center.</a:t>
            </a:r>
          </a:p>
          <a:p>
            <a:pPr lvl="1" eaLnBrk="1" hangingPunct="1">
              <a:buClr>
                <a:srgbClr val="003F5E"/>
              </a:buClr>
              <a:buFontTx/>
              <a:buAutoNum type="arabicPeriod"/>
            </a:pPr>
            <a:endParaRPr lang="en-US" altLang="en-US" dirty="0">
              <a:latin typeface="Calibri" panose="020F0502020204030204" pitchFamily="34" charset="0"/>
            </a:endParaRPr>
          </a:p>
          <a:p>
            <a:pPr lvl="1" eaLnBrk="1" hangingPunct="1">
              <a:buClr>
                <a:srgbClr val="F4D952"/>
              </a:buClr>
              <a:buFontTx/>
              <a:buAutoNum type="arabicPeriod"/>
            </a:pPr>
            <a:r>
              <a:rPr lang="en-US" altLang="en-US" dirty="0">
                <a:latin typeface="Calibri" panose="020F0502020204030204" pitchFamily="34" charset="0"/>
              </a:rPr>
              <a:t>Analyze profiles of the five virtual students.</a:t>
            </a:r>
          </a:p>
          <a:p>
            <a:pPr lvl="1" eaLnBrk="1" hangingPunct="1">
              <a:buClr>
                <a:srgbClr val="003F5E"/>
              </a:buClr>
              <a:buFontTx/>
              <a:buAutoNum type="arabicPeriod"/>
            </a:pPr>
            <a:endParaRPr lang="en-US" altLang="en-US" dirty="0">
              <a:latin typeface="Calibri" panose="020F0502020204030204" pitchFamily="34" charset="0"/>
            </a:endParaRPr>
          </a:p>
          <a:p>
            <a:pPr lvl="1" eaLnBrk="1" hangingPunct="1">
              <a:buClr>
                <a:srgbClr val="F4D952"/>
              </a:buClr>
              <a:buFontTx/>
              <a:buAutoNum type="arabicPeriod"/>
            </a:pPr>
            <a:r>
              <a:rPr lang="en-US" altLang="en-US" dirty="0">
                <a:latin typeface="Calibri" panose="020F0502020204030204" pitchFamily="34" charset="0"/>
              </a:rPr>
              <a:t>Engage in simulated conversations with the ones you suspect are at-risk and, if necessary, refer them to the Counseling and Psychological Center (CAPS).</a:t>
            </a:r>
          </a:p>
          <a:p>
            <a:pPr lvl="1" eaLnBrk="1" hangingPunct="1">
              <a:buClr>
                <a:srgbClr val="F4D952"/>
              </a:buClr>
              <a:buFontTx/>
              <a:buAutoNum type="arabicPeriod"/>
            </a:pPr>
            <a:endParaRPr lang="en-US" altLang="en-US" dirty="0">
              <a:latin typeface="Calibri" panose="020F0502020204030204" pitchFamily="34" charset="0"/>
            </a:endParaRPr>
          </a:p>
          <a:p>
            <a:pPr lvl="1" eaLnBrk="1" hangingPunct="1">
              <a:buClr>
                <a:srgbClr val="F4D952"/>
              </a:buClr>
              <a:buFontTx/>
              <a:buAutoNum type="arabicPeriod"/>
            </a:pPr>
            <a:r>
              <a:rPr lang="en-US" altLang="en-US" dirty="0">
                <a:latin typeface="Calibri" panose="020F0502020204030204" pitchFamily="34" charset="0"/>
              </a:rPr>
              <a:t>Learn about CAPS.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57200" y="152400"/>
            <a:ext cx="82296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dirty="0" err="1">
                <a:latin typeface="Calibri" panose="020F0502020204030204" pitchFamily="34" charset="0"/>
              </a:rPr>
              <a:t>Kognito</a:t>
            </a:r>
            <a:r>
              <a:rPr lang="en-US" altLang="en-US" sz="3200" b="1" dirty="0">
                <a:latin typeface="Calibri" panose="020F0502020204030204" pitchFamily="34" charset="0"/>
              </a:rPr>
              <a:t> At Risk Gatekeeper Training</a:t>
            </a:r>
          </a:p>
        </p:txBody>
      </p:sp>
      <p:sp>
        <p:nvSpPr>
          <p:cNvPr id="9223" name="Rectangle 8"/>
          <p:cNvSpPr>
            <a:spLocks noChangeArrowheads="1"/>
          </p:cNvSpPr>
          <p:nvPr/>
        </p:nvSpPr>
        <p:spPr bwMode="auto">
          <a:xfrm>
            <a:off x="914400" y="6643688"/>
            <a:ext cx="7221538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 baseline="-25000" dirty="0">
                <a:latin typeface="Arial" panose="020B0604020202020204" pitchFamily="34" charset="0"/>
              </a:rPr>
              <a:t>© 2012 </a:t>
            </a:r>
            <a:r>
              <a:rPr lang="en-US" altLang="en-US" sz="1200" baseline="-25000" dirty="0" err="1">
                <a:latin typeface="Arial" panose="020B0604020202020204" pitchFamily="34" charset="0"/>
              </a:rPr>
              <a:t>Kognito</a:t>
            </a:r>
            <a:r>
              <a:rPr lang="en-US" altLang="en-US" sz="1200" baseline="-25000" dirty="0">
                <a:latin typeface="Arial" panose="020B0604020202020204" pitchFamily="34" charset="0"/>
              </a:rPr>
              <a:t> Interactive. All Rights Reserved.</a:t>
            </a:r>
            <a:endParaRPr lang="en-US" altLang="en-US" sz="1200" baseline="-25000" dirty="0">
              <a:latin typeface="Verdana" panose="020B0604030504040204" pitchFamily="34" charset="0"/>
            </a:endParaRPr>
          </a:p>
        </p:txBody>
      </p:sp>
      <p:sp>
        <p:nvSpPr>
          <p:cNvPr id="9224" name="Rectangle 5"/>
          <p:cNvSpPr>
            <a:spLocks noChangeArrowheads="1"/>
          </p:cNvSpPr>
          <p:nvPr/>
        </p:nvSpPr>
        <p:spPr bwMode="auto">
          <a:xfrm>
            <a:off x="533400" y="5881688"/>
            <a:ext cx="792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9pPr>
          </a:lstStyle>
          <a:p>
            <a:pPr lvl="1" algn="ctr" eaLnBrk="1" hangingPunct="1">
              <a:buClr>
                <a:srgbClr val="003F5E"/>
              </a:buClr>
            </a:pPr>
            <a:r>
              <a:rPr lang="en-US" altLang="en-US" dirty="0">
                <a:latin typeface="Calibri" panose="020F0502020204030204" pitchFamily="34" charset="0"/>
              </a:rPr>
              <a:t>Course is completed once user refers the 3 at-risk students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0" y="2222915"/>
            <a:ext cx="2637260" cy="4233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  <a:buClr>
                <a:srgbClr val="F4D952"/>
              </a:buClr>
              <a:buFontTx/>
              <a:buChar char="•"/>
            </a:pPr>
            <a:r>
              <a:rPr lang="en-US" altLang="en-US" dirty="0">
                <a:latin typeface="Calibri" panose="020F0502020204030204" pitchFamily="34" charset="0"/>
              </a:rPr>
              <a:t>Online, 24/7 accessibility</a:t>
            </a:r>
          </a:p>
        </p:txBody>
      </p:sp>
    </p:spTree>
    <p:extLst>
      <p:ext uri="{BB962C8B-B14F-4D97-AF65-F5344CB8AC3E}">
        <p14:creationId xmlns:p14="http://schemas.microsoft.com/office/powerpoint/2010/main" val="265930387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F4D95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500" baseline="-25000">
              <a:latin typeface="Arial" panose="020B0604020202020204" pitchFamily="34" charset="0"/>
            </a:endParaRP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F4D95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500" baseline="-25000">
              <a:latin typeface="Arial" panose="020B0604020202020204" pitchFamily="34" charset="0"/>
            </a:endParaRPr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457200" y="152400"/>
            <a:ext cx="82296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3200" b="1" dirty="0">
                <a:latin typeface="Calibri" panose="020F0502020204030204" pitchFamily="34" charset="0"/>
              </a:rPr>
              <a:t>Trailer</a:t>
            </a:r>
          </a:p>
        </p:txBody>
      </p:sp>
      <p:sp>
        <p:nvSpPr>
          <p:cNvPr id="10245" name="Rectangle 8"/>
          <p:cNvSpPr>
            <a:spLocks noChangeArrowheads="1"/>
          </p:cNvSpPr>
          <p:nvPr/>
        </p:nvSpPr>
        <p:spPr bwMode="auto">
          <a:xfrm>
            <a:off x="914400" y="6643688"/>
            <a:ext cx="7221538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 baseline="-25000" dirty="0">
                <a:latin typeface="Arial" panose="020B0604020202020204" pitchFamily="34" charset="0"/>
              </a:rPr>
              <a:t>© 2012 </a:t>
            </a:r>
            <a:r>
              <a:rPr lang="en-US" altLang="en-US" sz="1200" baseline="-25000" dirty="0" err="1">
                <a:latin typeface="Arial" panose="020B0604020202020204" pitchFamily="34" charset="0"/>
              </a:rPr>
              <a:t>Kognito</a:t>
            </a:r>
            <a:r>
              <a:rPr lang="en-US" altLang="en-US" sz="1200" baseline="-25000" dirty="0">
                <a:latin typeface="Arial" panose="020B0604020202020204" pitchFamily="34" charset="0"/>
              </a:rPr>
              <a:t> Interactive. All Rights Reserved.</a:t>
            </a:r>
            <a:endParaRPr lang="en-US" altLang="en-US" sz="1200" baseline="-25000" dirty="0">
              <a:latin typeface="Verdana" panose="020B0604030504040204" pitchFamily="34" charset="0"/>
            </a:endParaRPr>
          </a:p>
        </p:txBody>
      </p:sp>
      <p:sp>
        <p:nvSpPr>
          <p:cNvPr id="10247" name="Text Box 14"/>
          <p:cNvSpPr txBox="1">
            <a:spLocks noChangeArrowheads="1"/>
          </p:cNvSpPr>
          <p:nvPr/>
        </p:nvSpPr>
        <p:spPr bwMode="auto">
          <a:xfrm>
            <a:off x="2667000" y="2667000"/>
            <a:ext cx="38862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 Light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hlinkClick r:id="rId3"/>
              </a:rPr>
              <a:t>http://vimeo.com/35019671</a:t>
            </a:r>
            <a:endParaRPr lang="en-US" altLang="en-US" dirty="0"/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208576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62000" y="358790"/>
            <a:ext cx="7162800" cy="1173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>
                <a:solidFill>
                  <a:srgbClr val="F4D952"/>
                </a:solidFill>
              </a:rPr>
              <a:t>Enroll in the Course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86728" y="2641218"/>
            <a:ext cx="4343401" cy="2209800"/>
          </a:xfrm>
          <a:prstGeom prst="rect">
            <a:avLst/>
          </a:prstGeom>
        </p:spPr>
        <p:txBody>
          <a:bodyPr/>
          <a:lstStyle>
            <a:lvl1pPr marL="34290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marR="0" lvl="0" indent="-533400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533400" marR="0" lvl="0" indent="-533400" algn="l" defTabSz="914400" rtl="0" eaLnBrk="1" fontAlgn="auto" latinLnBrk="0" hangingPunct="1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Take 45-minute course</a:t>
            </a:r>
          </a:p>
          <a:p>
            <a:pPr marL="533400" marR="0" lvl="0" indent="-533400" algn="l" defTabSz="914400" rtl="0" eaLnBrk="1" fontAlgn="auto" latinLnBrk="0" hangingPunct="1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Complete follow up survey</a:t>
            </a:r>
          </a:p>
          <a:p>
            <a:pPr marL="533400" marR="0" lvl="0" indent="-533400" algn="l" defTabSz="914400" rtl="0" eaLnBrk="1" fontAlgn="auto" latinLnBrk="0" hangingPunct="1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Return to the course as many times as you wish</a:t>
            </a:r>
          </a:p>
        </p:txBody>
      </p:sp>
      <p:pic>
        <p:nvPicPr>
          <p:cNvPr id="10" name="Picture 10" descr="gwen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2209800"/>
            <a:ext cx="15938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1" descr="dou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54550" y="3162300"/>
            <a:ext cx="14414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2" descr="fion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32675" y="3365500"/>
            <a:ext cx="1514475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39570" y="4108450"/>
            <a:ext cx="2109788" cy="5588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86728" y="1832486"/>
            <a:ext cx="5929424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   Log on to </a:t>
            </a:r>
            <a:r>
              <a:rPr lang="en-US" b="1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hlinkClick r:id="rId7"/>
              </a:rPr>
              <a:t>http://aruf.kognito.com</a:t>
            </a:r>
            <a:r>
              <a:rPr lang="en-US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0">
              <a:spcBef>
                <a:spcPct val="20000"/>
              </a:spcBef>
              <a:defRPr/>
            </a:pPr>
            <a:r>
              <a:rPr lang="en-US" b="1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            (enrollment key:  uncc89)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2400" y="5136819"/>
            <a:ext cx="4818063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For more information, contact </a:t>
            </a:r>
          </a:p>
          <a:p>
            <a:pPr lvl="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dirty="0">
                <a:solidFill>
                  <a:schemeClr val="bg1"/>
                </a:solidFill>
              </a:rPr>
              <a:t>The Center for Counseling at Psychological Services (CAPS)</a:t>
            </a:r>
          </a:p>
          <a:p>
            <a:pPr lvl="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704-687-0316</a:t>
            </a:r>
          </a:p>
          <a:p>
            <a:pPr lvl="0">
              <a:spcBef>
                <a:spcPct val="20000"/>
              </a:spcBef>
              <a:defRPr/>
            </a:pPr>
            <a:endParaRPr lang="en-US" b="1" dirty="0">
              <a:solidFill>
                <a:sysClr val="window" lastClr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206949"/>
      </p:ext>
    </p:extLst>
  </p:cSld>
  <p:clrMapOvr>
    <a:masterClrMapping/>
  </p:clrMapOvr>
</p:sld>
</file>

<file path=ppt/theme/theme1.xml><?xml version="1.0" encoding="utf-8"?>
<a:theme xmlns:a="http://schemas.openxmlformats.org/drawingml/2006/main" name="Sample presentation slides">
  <a:themeElements>
    <a:clrScheme name="Green Template-Template">
      <a:dk1>
        <a:srgbClr val="000000"/>
      </a:dk1>
      <a:lt1>
        <a:srgbClr val="FFFFFF"/>
      </a:lt1>
      <a:dk2>
        <a:srgbClr val="1F7335"/>
      </a:dk2>
      <a:lt2>
        <a:srgbClr val="C4FF8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UNCCharlotte_template0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UNCCharlotte_template01 (4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UNCCharlotte_template03</Template>
  <TotalTime>1437</TotalTime>
  <Words>966</Words>
  <Application>Microsoft Macintosh PowerPoint</Application>
  <PresentationFormat>On-screen Show (4:3)</PresentationFormat>
  <Paragraphs>129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ＭＳ Ｐゴシック</vt:lpstr>
      <vt:lpstr>Arial</vt:lpstr>
      <vt:lpstr>Calibri</vt:lpstr>
      <vt:lpstr>Myriad Pro</vt:lpstr>
      <vt:lpstr>Myriad Pro Light</vt:lpstr>
      <vt:lpstr>Verdana</vt:lpstr>
      <vt:lpstr>Sample presentation slides</vt:lpstr>
      <vt:lpstr>UNCCharlotte_template05</vt:lpstr>
      <vt:lpstr>UNCCharlotte_template01 (4)</vt:lpstr>
      <vt:lpstr>PowerPoint Presentation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Counseling and Psychological Center</vt:lpstr>
    </vt:vector>
  </TitlesOfParts>
  <Company>UNC Charlotte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Mental Health Issues on Academic Performance and  Retention</dc:title>
  <dc:creator>David Spano</dc:creator>
  <cp:lastModifiedBy>Microsoft Office User</cp:lastModifiedBy>
  <cp:revision>57</cp:revision>
  <cp:lastPrinted>2017-08-03T14:03:19Z</cp:lastPrinted>
  <dcterms:created xsi:type="dcterms:W3CDTF">2012-07-31T19:00:25Z</dcterms:created>
  <dcterms:modified xsi:type="dcterms:W3CDTF">2018-09-12T15:32:04Z</dcterms:modified>
</cp:coreProperties>
</file>