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ff2171299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3ff2171299_0_28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3ff2171299_0_28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5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ff21712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g3ff2171299_0_0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Transition - examples of plagiarism speak to the challenges of teaching, there are many different roles we must negotiate and that the one thing you can predict with certainty is unpredictability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Teaching is fundamentally relational and communicative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Reflective practice is a means of growth and development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g3ff2171299_0_0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f0cbe48e9_2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3f0cbe48e9_2_18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Processing the reflection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Teaching is an imperfect, vulnerable, and risky activity - teaching is tied to our sense of self, and we are always becoming as teachers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We’ve committed to this profession because we have discovered the joy and passion of lifelong learning, and we want to make a difference for others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talking about integrating communication - I want you to take a way: 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This is a worthwhile and valuable goal to incorporate in your teaching practice, no matter your discipline or class (large, small, f2f, online) 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This will make your life easier </a:t>
            </a:r>
            <a:endParaRPr/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You have support and resources on this campus </a:t>
            </a:r>
            <a:endParaRPr/>
          </a:p>
        </p:txBody>
      </p:sp>
      <p:sp>
        <p:nvSpPr>
          <p:cNvPr id="54" name="Google Shape;54;g3f0cbe48e9_2_18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f0cbe48e9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f0cbe48e9_2_6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Teaching as prep team </a:t>
            </a:r>
            <a:endParaRPr/>
          </a:p>
        </p:txBody>
      </p:sp>
      <p:sp>
        <p:nvSpPr>
          <p:cNvPr id="60" name="Google Shape;60;g3f0cbe48e9_2_6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f0cbe48e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f0cbe48e9_2_0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g3f0cbe48e9_2_0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ff217129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g3ff2171299_0_21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Transition - What does this look in practice?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g3ff2171299_0_21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ff2171299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g3ff2171299_0_35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g3ff2171299_0_35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14eb1fcb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14eb1fcbb_0_6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414eb1fcbb_0_6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ff217129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3ff2171299_0_7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3ff2171299_0_7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09600" y="19050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/>
          <p:nvPr/>
        </p:nvSpPr>
        <p:spPr>
          <a:xfrm>
            <a:off x="609600" y="2438400"/>
            <a:ext cx="79248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Arial"/>
              <a:buNone/>
            </a:pPr>
            <a:endParaRPr sz="3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609600" y="4419600"/>
            <a:ext cx="7924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685800" y="4876800"/>
            <a:ext cx="8077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" name="Google Shape;18;p2"/>
          <p:cNvGrpSpPr/>
          <p:nvPr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9" name="Google Shape;19;p2" descr="UNCC_Logo_whiteTPBG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010400" y="5846763"/>
              <a:ext cx="1971675" cy="8509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0" name="Google Shape;20;p2"/>
            <p:cNvCxnSpPr/>
            <p:nvPr/>
          </p:nvCxnSpPr>
          <p:spPr>
            <a:xfrm>
              <a:off x="457200" y="6628000"/>
              <a:ext cx="6400800" cy="1434"/>
            </a:xfrm>
            <a:prstGeom prst="straightConnector1">
              <a:avLst/>
            </a:prstGeom>
            <a:noFill/>
            <a:ln w="317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609600" y="1905000"/>
            <a:ext cx="42672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/>
          <p:nvPr/>
        </p:nvSpPr>
        <p:spPr>
          <a:xfrm>
            <a:off x="609600" y="3124200"/>
            <a:ext cx="38862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Arial"/>
              <a:buNone/>
            </a:pPr>
            <a:endParaRPr sz="3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26" name="Google Shape;26;p3" descr="UNCC_Logo_whiteTPBG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010400" y="5846763"/>
              <a:ext cx="1971675" cy="8509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7" name="Google Shape;27;p3"/>
            <p:cNvCxnSpPr/>
            <p:nvPr/>
          </p:nvCxnSpPr>
          <p:spPr>
            <a:xfrm>
              <a:off x="457200" y="6628000"/>
              <a:ext cx="6400800" cy="1434"/>
            </a:xfrm>
            <a:prstGeom prst="straightConnector1">
              <a:avLst/>
            </a:prstGeom>
            <a:noFill/>
            <a:ln w="317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800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5562600" y="1600200"/>
            <a:ext cx="31242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grpSp>
        <p:nvGrpSpPr>
          <p:cNvPr id="32" name="Google Shape;32;p4"/>
          <p:cNvGrpSpPr/>
          <p:nvPr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33" name="Google Shape;33;p4" descr="UNCC_Logo_whiteTPBG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010400" y="5846763"/>
              <a:ext cx="1971675" cy="8509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4" name="Google Shape;34;p4"/>
            <p:cNvCxnSpPr/>
            <p:nvPr/>
          </p:nvCxnSpPr>
          <p:spPr>
            <a:xfrm>
              <a:off x="457200" y="6628000"/>
              <a:ext cx="6400800" cy="1434"/>
            </a:xfrm>
            <a:prstGeom prst="straightConnector1">
              <a:avLst/>
            </a:prstGeom>
            <a:noFill/>
            <a:ln w="317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610600" cy="944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0" y="5486400"/>
            <a:ext cx="9144000" cy="109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ctr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/>
        </p:nvSpPr>
        <p:spPr>
          <a:xfrm>
            <a:off x="304800" y="838200"/>
            <a:ext cx="86106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lt1"/>
                </a:solidFill>
              </a:rPr>
              <a:t>Integrating Communication into the Curriculum </a:t>
            </a:r>
            <a:r>
              <a:rPr lang="en-US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5"/>
          <p:cNvSpPr txBox="1"/>
          <p:nvPr/>
        </p:nvSpPr>
        <p:spPr>
          <a:xfrm>
            <a:off x="1212850" y="4339325"/>
            <a:ext cx="62484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</a:rPr>
              <a:t>Tuesday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>
                <a:solidFill>
                  <a:schemeClr val="lt1"/>
                </a:solidFill>
              </a:rPr>
              <a:t>September 4 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en-US" sz="2400">
                <a:solidFill>
                  <a:schemeClr val="lt1"/>
                </a:solidFill>
              </a:rPr>
              <a:t>18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</a:rPr>
              <a:t>Stephanie Norander, PhD</a:t>
            </a:r>
            <a:endParaRPr sz="240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</a:rPr>
              <a:t>Heather Bastian, PhD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2481932"/>
            <a:ext cx="2425700" cy="1351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/>
              <a:t>Where do I turn for support? </a:t>
            </a:r>
            <a:endParaRPr sz="4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869225" y="1376200"/>
            <a:ext cx="68796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75"/>
              <a:buFont typeface="Arial"/>
              <a:buNone/>
            </a:pP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lt1"/>
                </a:solidFill>
              </a:rPr>
              <a:t>CxC Offers: </a:t>
            </a:r>
            <a:endParaRPr sz="2590">
              <a:solidFill>
                <a:schemeClr val="lt1"/>
              </a:solidFill>
            </a:endParaRPr>
          </a:p>
          <a:p>
            <a:pPr marL="457200" marR="0" lvl="0" indent="-393065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lt1"/>
              </a:buClr>
              <a:buSzPts val="2590"/>
              <a:buChar char="●"/>
            </a:pPr>
            <a:r>
              <a:rPr lang="en-US" sz="2590">
                <a:solidFill>
                  <a:schemeClr val="lt1"/>
                </a:solidFill>
              </a:rPr>
              <a:t>Individual Consultations</a:t>
            </a:r>
            <a:endParaRPr sz="2590">
              <a:solidFill>
                <a:schemeClr val="lt1"/>
              </a:solidFill>
            </a:endParaRPr>
          </a:p>
          <a:p>
            <a:pPr marL="457200" marR="0" lvl="0" indent="-39306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●"/>
            </a:pPr>
            <a:r>
              <a:rPr lang="en-US" sz="2590">
                <a:solidFill>
                  <a:schemeClr val="lt1"/>
                </a:solidFill>
              </a:rPr>
              <a:t>Department Consultations</a:t>
            </a:r>
            <a:endParaRPr sz="2590">
              <a:solidFill>
                <a:schemeClr val="lt1"/>
              </a:solidFill>
            </a:endParaRPr>
          </a:p>
          <a:p>
            <a:pPr marL="457200" marR="0" lvl="0" indent="-39306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●"/>
            </a:pPr>
            <a:r>
              <a:rPr lang="en-US" sz="2590">
                <a:solidFill>
                  <a:schemeClr val="lt1"/>
                </a:solidFill>
              </a:rPr>
              <a:t>Facilitation of peer support </a:t>
            </a:r>
            <a:endParaRPr sz="2590">
              <a:solidFill>
                <a:schemeClr val="lt1"/>
              </a:solidFill>
            </a:endParaRPr>
          </a:p>
          <a:p>
            <a:pPr marL="457200" lvl="0" indent="-39306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●"/>
            </a:pPr>
            <a:r>
              <a:rPr lang="en-US" sz="2590">
                <a:solidFill>
                  <a:schemeClr val="lt1"/>
                </a:solidFill>
              </a:rPr>
              <a:t>W/O Teaching Academy </a:t>
            </a:r>
            <a:endParaRPr sz="2590">
              <a:solidFill>
                <a:schemeClr val="lt1"/>
              </a:solidFill>
            </a:endParaRPr>
          </a:p>
          <a:p>
            <a:pPr marL="457200" marR="0" lvl="0" indent="-39306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●"/>
            </a:pPr>
            <a:r>
              <a:rPr lang="en-US" sz="2590">
                <a:solidFill>
                  <a:schemeClr val="lt1"/>
                </a:solidFill>
              </a:rPr>
              <a:t>Student Communication Consultants</a:t>
            </a:r>
            <a:endParaRPr sz="2590">
              <a:solidFill>
                <a:schemeClr val="lt1"/>
              </a:solidFill>
            </a:endParaRPr>
          </a:p>
          <a:p>
            <a:pPr marL="457200" marR="0" lvl="0" indent="-39306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●"/>
            </a:pPr>
            <a:r>
              <a:rPr lang="en-US" sz="2590">
                <a:solidFill>
                  <a:schemeClr val="lt1"/>
                </a:solidFill>
              </a:rPr>
              <a:t>Webinars </a:t>
            </a:r>
            <a:endParaRPr sz="2590">
              <a:solidFill>
                <a:schemeClr val="lt1"/>
              </a:solidFill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endParaRPr sz="240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133032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5715000"/>
            <a:ext cx="1526958" cy="85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ctrTitle"/>
          </p:nvPr>
        </p:nvSpPr>
        <p:spPr>
          <a:xfrm>
            <a:off x="152400" y="381000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Communication Across the Curriculum </a:t>
            </a:r>
            <a:br>
              <a:rPr lang="en-US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CxC </a:t>
            </a:r>
            <a:endParaRPr sz="3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5"/>
          <p:cNvSpPr txBox="1">
            <a:spLocks noGrp="1"/>
          </p:cNvSpPr>
          <p:nvPr>
            <p:ph type="subTitle" idx="1"/>
          </p:nvPr>
        </p:nvSpPr>
        <p:spPr>
          <a:xfrm>
            <a:off x="4191000" y="1828800"/>
            <a:ext cx="47244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Stephanie Norander, PhD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Executive Director 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snorande@uncc.edu </a:t>
            </a:r>
            <a:br>
              <a:rPr lang="en-US"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3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Heather Bastian, PhD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Associate Director 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hbastian@uncc.edu </a:t>
            </a:r>
            <a:endParaRPr sz="3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6954" y="1905000"/>
            <a:ext cx="2743200" cy="152865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5"/>
          <p:cNvSpPr txBox="1"/>
          <p:nvPr/>
        </p:nvSpPr>
        <p:spPr>
          <a:xfrm>
            <a:off x="853207" y="3814653"/>
            <a:ext cx="25861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cxc.uncc.edu</a:t>
            </a:r>
            <a:endParaRPr sz="2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 idx="4294967295"/>
          </p:nvPr>
        </p:nvSpPr>
        <p:spPr>
          <a:xfrm>
            <a:off x="0" y="25460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/>
              <a:t>Teaching Reflection</a:t>
            </a:r>
            <a:endParaRPr sz="4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5715000"/>
            <a:ext cx="1526958" cy="8509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6"/>
          <p:cNvSpPr txBox="1"/>
          <p:nvPr/>
        </p:nvSpPr>
        <p:spPr>
          <a:xfrm>
            <a:off x="707175" y="1681000"/>
            <a:ext cx="7690200" cy="32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marR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lt1"/>
              </a:solidFill>
            </a:endParaRPr>
          </a:p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chemeClr val="lt1"/>
              </a:solidFill>
            </a:endParaRPr>
          </a:p>
          <a:p>
            <a:pPr marL="4572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133032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ctrTitle"/>
          </p:nvPr>
        </p:nvSpPr>
        <p:spPr>
          <a:xfrm>
            <a:off x="76200" y="2463676"/>
            <a:ext cx="8991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questions and concerns currently hold the most power for you and which have changed over time?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ctrTitle"/>
          </p:nvPr>
        </p:nvSpPr>
        <p:spPr>
          <a:xfrm>
            <a:off x="152400" y="2506251"/>
            <a:ext cx="8991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Integrating Written and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Oral Communication</a:t>
            </a:r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ubTitle" idx="1"/>
          </p:nvPr>
        </p:nvSpPr>
        <p:spPr>
          <a:xfrm>
            <a:off x="609600" y="1905000"/>
            <a:ext cx="7924800" cy="533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Why? </a:t>
            </a:r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subTitle" idx="1"/>
          </p:nvPr>
        </p:nvSpPr>
        <p:spPr>
          <a:xfrm>
            <a:off x="609600" y="1533325"/>
            <a:ext cx="7924800" cy="403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US" b="0"/>
              <a:t>Prevent plagiarism </a:t>
            </a:r>
            <a:endParaRPr b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0"/>
              <a:t>Promote deep level content learning</a:t>
            </a:r>
            <a:endParaRPr b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0"/>
              <a:t>Enhance valued competencies</a:t>
            </a:r>
            <a:endParaRPr b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0"/>
              <a:t>Encourage student engagement </a:t>
            </a:r>
            <a:endParaRPr b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0"/>
              <a:t>Provide multiple opportunities for practice across academic career</a:t>
            </a:r>
            <a:endParaRPr b="0"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0"/>
              <a:t>Align with UNC Charlotte learning outcomes</a:t>
            </a:r>
            <a:endParaRPr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/>
              <a:t>How? </a:t>
            </a:r>
            <a:endParaRPr sz="4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0"/>
          <p:cNvSpPr txBox="1"/>
          <p:nvPr/>
        </p:nvSpPr>
        <p:spPr>
          <a:xfrm>
            <a:off x="602225" y="1538050"/>
            <a:ext cx="83571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191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>
                <a:solidFill>
                  <a:srgbClr val="FFFFFF"/>
                </a:solidFill>
              </a:rPr>
              <a:t>Incorporate communicating-to-learn activities </a:t>
            </a:r>
            <a:endParaRPr sz="3000">
              <a:solidFill>
                <a:srgbClr val="FFFFFF"/>
              </a:solidFill>
            </a:endParaRPr>
          </a:p>
          <a:p>
            <a:pPr marL="457200" lvl="0" indent="-4191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-US" sz="3000">
                <a:solidFill>
                  <a:srgbClr val="FFFFFF"/>
                </a:solidFill>
              </a:rPr>
              <a:t>Provide direct instruction on disciplinary expectations and conventions, including attribution and citation </a:t>
            </a:r>
            <a:endParaRPr sz="3000">
              <a:solidFill>
                <a:schemeClr val="lt1"/>
              </a:solidFill>
            </a:endParaRPr>
          </a:p>
          <a:p>
            <a:pPr marL="457200" lvl="0" indent="-4191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</a:pPr>
            <a:r>
              <a:rPr lang="en-US" sz="3000">
                <a:solidFill>
                  <a:schemeClr val="lt1"/>
                </a:solidFill>
              </a:rPr>
              <a:t>Assign a variety of disciplinary texts</a:t>
            </a:r>
            <a:endParaRPr sz="3000">
              <a:solidFill>
                <a:schemeClr val="lt1"/>
              </a:solidFill>
            </a:endParaRPr>
          </a:p>
          <a:p>
            <a:pPr marL="457200" lvl="0" indent="-4191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</a:pPr>
            <a:r>
              <a:rPr lang="en-US" sz="3000">
                <a:solidFill>
                  <a:schemeClr val="lt1"/>
                </a:solidFill>
              </a:rPr>
              <a:t>Emphasize process approach (draft, feedback, revision) </a:t>
            </a:r>
            <a:endParaRPr sz="3000">
              <a:solidFill>
                <a:schemeClr val="lt1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5">
              <a:solidFill>
                <a:schemeClr val="lt1"/>
              </a:solidFill>
            </a:endParaRPr>
          </a:p>
          <a:p>
            <a:pPr marL="742950" marR="0" lvl="1" indent="-133032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8" name="Google Shape;7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5715000"/>
            <a:ext cx="1526958" cy="85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 idx="4294967295"/>
          </p:nvPr>
        </p:nvSpPr>
        <p:spPr>
          <a:xfrm>
            <a:off x="0" y="106563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3600"/>
              <a:t>Examples in Practice</a:t>
            </a:r>
            <a:endParaRPr sz="36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3600"/>
              <a:t> (Small Section)</a:t>
            </a:r>
            <a:endParaRPr sz="3600"/>
          </a:p>
        </p:txBody>
      </p:sp>
      <p:sp>
        <p:nvSpPr>
          <p:cNvPr id="85" name="Google Shape;85;p11"/>
          <p:cNvSpPr txBox="1"/>
          <p:nvPr/>
        </p:nvSpPr>
        <p:spPr>
          <a:xfrm>
            <a:off x="535650" y="1441687"/>
            <a:ext cx="8229600" cy="40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238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Char char="•"/>
            </a:pPr>
            <a:r>
              <a:rPr lang="en-US" sz="2500">
                <a:solidFill>
                  <a:srgbClr val="FFFFFF"/>
                </a:solidFill>
              </a:rPr>
              <a:t>Sequence formal projects by breaking into parts  </a:t>
            </a:r>
            <a:endParaRPr sz="2500">
              <a:solidFill>
                <a:srgbClr val="FFFFFF"/>
              </a:solidFill>
            </a:endParaRPr>
          </a:p>
          <a:p>
            <a:pPr marL="742950" lvl="1" indent="-2603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Arial"/>
              <a:buChar char="–"/>
            </a:pPr>
            <a:r>
              <a:rPr lang="en-US" sz="2200">
                <a:solidFill>
                  <a:srgbClr val="FFFFFF"/>
                </a:solidFill>
              </a:rPr>
              <a:t>Proposal</a:t>
            </a:r>
            <a:endParaRPr sz="2200">
              <a:solidFill>
                <a:srgbClr val="FFFFFF"/>
              </a:solidFill>
            </a:endParaRPr>
          </a:p>
          <a:p>
            <a:pPr marL="742950" lvl="1" indent="-2603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Arial"/>
              <a:buChar char="–"/>
            </a:pPr>
            <a:r>
              <a:rPr lang="en-US" sz="2200">
                <a:solidFill>
                  <a:srgbClr val="FFFFFF"/>
                </a:solidFill>
              </a:rPr>
              <a:t>Literature Review/Annotated Bibliography</a:t>
            </a:r>
            <a:endParaRPr sz="2200">
              <a:solidFill>
                <a:srgbClr val="FFFFFF"/>
              </a:solidFill>
            </a:endParaRPr>
          </a:p>
          <a:p>
            <a:pPr marL="742950" lvl="1" indent="-2603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Arial"/>
              <a:buChar char="–"/>
            </a:pPr>
            <a:r>
              <a:rPr lang="en-US" sz="2200">
                <a:solidFill>
                  <a:srgbClr val="FFFFFF"/>
                </a:solidFill>
              </a:rPr>
              <a:t>Outline</a:t>
            </a:r>
            <a:endParaRPr sz="2200">
              <a:solidFill>
                <a:srgbClr val="FFFFFF"/>
              </a:solidFill>
            </a:endParaRPr>
          </a:p>
          <a:p>
            <a:pPr marL="742950" lvl="1" indent="-2603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Arial"/>
              <a:buChar char="–"/>
            </a:pPr>
            <a:r>
              <a:rPr lang="en-US" sz="2200">
                <a:solidFill>
                  <a:srgbClr val="FFFFFF"/>
                </a:solidFill>
              </a:rPr>
              <a:t>Drafts </a:t>
            </a:r>
            <a:endParaRPr sz="2200">
              <a:solidFill>
                <a:srgbClr val="FFFFFF"/>
              </a:solidFill>
            </a:endParaRPr>
          </a:p>
          <a:p>
            <a:pPr marL="742950" lvl="1" indent="-2603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Arial"/>
              <a:buChar char="–"/>
            </a:pPr>
            <a:r>
              <a:rPr lang="en-US" sz="2200">
                <a:solidFill>
                  <a:srgbClr val="FFFFFF"/>
                </a:solidFill>
              </a:rPr>
              <a:t>Practice Presentations</a:t>
            </a:r>
            <a:endParaRPr sz="2200">
              <a:solidFill>
                <a:srgbClr val="FFFFFF"/>
              </a:solidFill>
            </a:endParaRPr>
          </a:p>
          <a:p>
            <a:pPr marL="342900" lvl="0" indent="-3238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Char char="•"/>
            </a:pPr>
            <a:r>
              <a:rPr lang="en-US" sz="2500">
                <a:solidFill>
                  <a:schemeClr val="lt1"/>
                </a:solidFill>
              </a:rPr>
              <a:t>Provide formative feedback (peers, instructor, and self)</a:t>
            </a:r>
            <a:endParaRPr sz="2500">
              <a:solidFill>
                <a:schemeClr val="lt1"/>
              </a:solidFill>
            </a:endParaRPr>
          </a:p>
          <a:p>
            <a:pPr marL="342900" lvl="0" indent="-3238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Char char="•"/>
            </a:pPr>
            <a:r>
              <a:rPr lang="en-US" sz="2500">
                <a:solidFill>
                  <a:schemeClr val="lt1"/>
                </a:solidFill>
              </a:rPr>
              <a:t>Hold one-on-one or small group conferences</a:t>
            </a:r>
            <a:endParaRPr sz="2500">
              <a:solidFill>
                <a:srgbClr val="FFFFFF"/>
              </a:solidFill>
            </a:endParaRPr>
          </a:p>
          <a:p>
            <a:pPr marL="342900" lvl="0" indent="-3238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Char char="•"/>
            </a:pPr>
            <a:r>
              <a:rPr lang="en-US" sz="2500">
                <a:solidFill>
                  <a:srgbClr val="FFFFFF"/>
                </a:solidFill>
              </a:rPr>
              <a:t>Incorporate reflective assignments focused on process and progress </a:t>
            </a:r>
            <a:endParaRPr>
              <a:solidFill>
                <a:srgbClr val="FFFFFF"/>
              </a:solidFill>
            </a:endParaRPr>
          </a:p>
          <a:p>
            <a:pPr marL="742950" marR="0" lvl="1" indent="-133032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6" name="Google Shape;86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5715000"/>
            <a:ext cx="1526958" cy="85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>
            <a:spLocks noGrp="1"/>
          </p:cNvSpPr>
          <p:nvPr>
            <p:ph type="ctrTitle"/>
          </p:nvPr>
        </p:nvSpPr>
        <p:spPr>
          <a:xfrm>
            <a:off x="152400" y="228601"/>
            <a:ext cx="8991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Examples in Practice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(Large Section)</a:t>
            </a:r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subTitle" idx="1"/>
          </p:nvPr>
        </p:nvSpPr>
        <p:spPr>
          <a:xfrm>
            <a:off x="609600" y="1905000"/>
            <a:ext cx="8481900" cy="362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-US" b="0"/>
              <a:t>Incorporate frequent low stakes activities</a:t>
            </a:r>
            <a:endParaRPr b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b="0"/>
              <a:t>Peer review in class</a:t>
            </a:r>
            <a:endParaRPr b="0"/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b="0"/>
              <a:t>Make reflection part of learning</a:t>
            </a:r>
            <a:endParaRPr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/>
              <a:t>Examples in Practice</a:t>
            </a:r>
            <a:endParaRPr sz="40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/>
              <a:t> (Reading)</a:t>
            </a:r>
            <a:endParaRPr sz="4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804650" y="1294400"/>
            <a:ext cx="82944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75"/>
              <a:buFont typeface="Arial"/>
              <a:buNone/>
            </a:pPr>
            <a:endParaRPr/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</a:rPr>
              <a:t>Annotate sources</a:t>
            </a:r>
            <a:endParaRPr sz="2800">
              <a:solidFill>
                <a:srgbClr val="FFFFFF"/>
              </a:solidFill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</a:rPr>
              <a:t>Summarize sources</a:t>
            </a:r>
            <a:endParaRPr sz="2800">
              <a:solidFill>
                <a:srgbClr val="FFFFFF"/>
              </a:solidFill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</a:rPr>
              <a:t>Evaluate sources </a:t>
            </a:r>
            <a:endParaRPr>
              <a:solidFill>
                <a:srgbClr val="FFFFFF"/>
              </a:solidFill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</a:rPr>
              <a:t>Synthesize sources</a:t>
            </a:r>
            <a:endParaRPr sz="2800">
              <a:solidFill>
                <a:srgbClr val="FFFFFF"/>
              </a:solidFill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</a:rPr>
              <a:t>Identify and evaluate evidence</a:t>
            </a:r>
            <a:endParaRPr sz="2800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FFFF"/>
                </a:solidFill>
              </a:rPr>
              <a:t>Ellen Carillo.  </a:t>
            </a:r>
            <a:r>
              <a:rPr lang="en-US" sz="2800" i="1">
                <a:solidFill>
                  <a:srgbClr val="FFFFFF"/>
                </a:solidFill>
              </a:rPr>
              <a:t>A Writer’s Guide to Mindful Reading</a:t>
            </a:r>
            <a:r>
              <a:rPr lang="en-US" sz="2800" i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endParaRPr sz="2800" i="1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742950" marR="0" lvl="0" indent="0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None/>
            </a:pPr>
            <a:endParaRPr sz="240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133032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Google Shape;10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5715000"/>
            <a:ext cx="1526958" cy="85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NCCharlotte_template01 (1)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436</Words>
  <Application>Microsoft Macintosh PowerPoint</Application>
  <PresentationFormat>On-screen Show (4:3)</PresentationFormat>
  <Paragraphs>99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Rockwell</vt:lpstr>
      <vt:lpstr>UNCCharlotte_template01 (1)</vt:lpstr>
      <vt:lpstr>PowerPoint Presentation</vt:lpstr>
      <vt:lpstr>Teaching Reflection</vt:lpstr>
      <vt:lpstr>Which questions and concerns currently hold the most power for you and which have changed over time? </vt:lpstr>
      <vt:lpstr>Integrating Written and  Oral Communication</vt:lpstr>
      <vt:lpstr>Why? </vt:lpstr>
      <vt:lpstr>How? </vt:lpstr>
      <vt:lpstr>Examples in Practice  (Small Section)</vt:lpstr>
      <vt:lpstr>Examples in Practice  (Large Section)</vt:lpstr>
      <vt:lpstr>Examples in Practice  (Reading)</vt:lpstr>
      <vt:lpstr>Where do I turn for support? </vt:lpstr>
      <vt:lpstr>Communication Across the Curriculum  CxC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Carney, Kayla</dc:creator>
  <cp:lastModifiedBy>Microsoft Office User</cp:lastModifiedBy>
  <cp:revision>1</cp:revision>
  <dcterms:modified xsi:type="dcterms:W3CDTF">2018-09-07T17:22:41Z</dcterms:modified>
</cp:coreProperties>
</file>