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6" r:id="rId14"/>
    <p:sldId id="277" r:id="rId15"/>
    <p:sldId id="278" r:id="rId16"/>
    <p:sldId id="279" r:id="rId17"/>
    <p:sldId id="267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0+3ubvULnnSyKOOVUruvh6hE3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74"/>
  </p:normalViewPr>
  <p:slideViewPr>
    <p:cSldViewPr snapToGrid="0">
      <p:cViewPr varScale="1">
        <p:scale>
          <a:sx n="124" d="100"/>
          <a:sy n="124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65060240963861E-2"/>
          <c:y val="0.11894273127753303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242-4B74-939E-CD5AC3A6332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242-4B74-939E-CD5AC3A63328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242-4B74-939E-CD5AC3A63328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242-4B74-939E-CD5AC3A63328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242-4B74-939E-CD5AC3A6332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242-4B74-939E-CD5AC3A63328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242-4B74-939E-CD5AC3A6332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4242-4B74-939E-CD5AC3A63328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4242-4B74-939E-CD5AC3A63328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242-4B74-939E-CD5AC3A63328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4242-4B74-939E-CD5AC3A63328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242-4B74-939E-CD5AC3A63328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242-4B74-939E-CD5AC3A6332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242-4B74-939E-CD5AC3A63328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4242-4B74-939E-CD5AC3A63328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242-4B74-939E-CD5AC3A63328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4242-4B74-939E-CD5AC3A63328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242-4B74-939E-CD5AC3A63328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4242-4B74-939E-CD5AC3A63328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4242-4B74-939E-CD5AC3A63328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4242-4B74-939E-CD5AC3A63328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4242-4B74-939E-CD5AC3A63328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242-4B74-939E-CD5AC3A63328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242-4B74-939E-CD5AC3A63328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242-4B74-939E-CD5AC3A63328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4242-4B74-939E-CD5AC3A63328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242-4B74-939E-CD5AC3A63328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4242-4B74-939E-CD5AC3A63328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4242-4B74-939E-CD5AC3A63328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4242-4B74-939E-CD5AC3A63328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4242-4B74-939E-CD5AC3A63328}"/>
              </c:ext>
            </c:extLst>
          </c:dPt>
          <c:dLbls>
            <c:dLbl>
              <c:idx val="1"/>
              <c:layout>
                <c:manualLayout>
                  <c:x val="-1.0514107303203174E-2"/>
                  <c:y val="-0.2216052729342051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42-4B74-939E-CD5AC3A63328}"/>
                </c:ext>
              </c:extLst>
            </c:dLbl>
            <c:dLbl>
              <c:idx val="2"/>
              <c:layout>
                <c:manualLayout>
                  <c:x val="3.8496463512157136E-3"/>
                  <c:y val="-0.3159696341580278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42-4B74-939E-CD5AC3A63328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42-4B74-939E-CD5AC3A63328}"/>
                </c:ext>
              </c:extLst>
            </c:dLbl>
            <c:dLbl>
              <c:idx val="5"/>
              <c:layout>
                <c:manualLayout>
                  <c:x val="-8.035567871598509E-3"/>
                  <c:y val="-0.1681749383349721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42-4B74-939E-CD5AC3A63328}"/>
                </c:ext>
              </c:extLst>
            </c:dLbl>
            <c:dLbl>
              <c:idx val="6"/>
              <c:layout>
                <c:manualLayout>
                  <c:x val="3.2475295875193152E-3"/>
                  <c:y val="-0.216829072025015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242-4B74-939E-CD5AC3A63328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42-4B74-939E-CD5AC3A63328}"/>
                </c:ext>
              </c:extLst>
            </c:dLbl>
            <c:dLbl>
              <c:idx val="9"/>
              <c:layout>
                <c:manualLayout>
                  <c:x val="0"/>
                  <c:y val="-0.259267738458892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242-4B74-939E-CD5AC3A63328}"/>
                </c:ext>
              </c:extLst>
            </c:dLbl>
            <c:dLbl>
              <c:idx val="10"/>
              <c:layout>
                <c:manualLayout>
                  <c:x val="1.4900854810757543E-2"/>
                  <c:y val="-0.21551530172215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42-4B74-939E-CD5AC3A63328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242-4B74-939E-CD5AC3A63328}"/>
                </c:ext>
              </c:extLst>
            </c:dLbl>
            <c:dLbl>
              <c:idx val="13"/>
              <c:layout>
                <c:manualLayout>
                  <c:x val="-3.1471165939334659E-3"/>
                  <c:y val="-0.31078491474539144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242-4B74-939E-CD5AC3A63328}"/>
                </c:ext>
              </c:extLst>
            </c:dLbl>
            <c:dLbl>
              <c:idx val="14"/>
              <c:layout>
                <c:manualLayout>
                  <c:x val="1.376163689072249E-2"/>
                  <c:y val="-0.203650412128483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242-4B74-939E-CD5AC3A63328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42-4B74-939E-CD5AC3A63328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242-4B74-939E-CD5AC3A63328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31</c:v>
                </c:pt>
                <c:pt idx="2">
                  <c:v>48</c:v>
                </c:pt>
                <c:pt idx="5">
                  <c:v>22</c:v>
                </c:pt>
                <c:pt idx="6">
                  <c:v>30</c:v>
                </c:pt>
                <c:pt idx="9">
                  <c:v>37</c:v>
                </c:pt>
                <c:pt idx="10">
                  <c:v>32</c:v>
                </c:pt>
                <c:pt idx="13">
                  <c:v>47</c:v>
                </c:pt>
                <c:pt idx="1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4242-4B74-939E-CD5AC3A63328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0-4242-4B74-939E-CD5AC3A63328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1-4242-4B74-939E-CD5AC3A63328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2-4242-4B74-939E-CD5AC3A63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2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65060240963861E-2"/>
          <c:y val="0.11894273127753303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9EF-4EB8-8B15-9E939357E75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9EF-4EB8-8B15-9E939357E759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9EF-4EB8-8B15-9E939357E759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9EF-4EB8-8B15-9E939357E759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9EF-4EB8-8B15-9E939357E75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9EF-4EB8-8B15-9E939357E759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9EF-4EB8-8B15-9E939357E75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9EF-4EB8-8B15-9E939357E759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9EF-4EB8-8B15-9E939357E759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9EF-4EB8-8B15-9E939357E759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9EF-4EB8-8B15-9E939357E759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9EF-4EB8-8B15-9E939357E759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9EF-4EB8-8B15-9E939357E759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09EF-4EB8-8B15-9E939357E759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09EF-4EB8-8B15-9E939357E759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9EF-4EB8-8B15-9E939357E759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9EF-4EB8-8B15-9E939357E759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09EF-4EB8-8B15-9E939357E759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09EF-4EB8-8B15-9E939357E759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09EF-4EB8-8B15-9E939357E759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09EF-4EB8-8B15-9E939357E759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09EF-4EB8-8B15-9E939357E759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09EF-4EB8-8B15-9E939357E759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09EF-4EB8-8B15-9E939357E759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09EF-4EB8-8B15-9E939357E759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09EF-4EB8-8B15-9E939357E759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09EF-4EB8-8B15-9E939357E759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09EF-4EB8-8B15-9E939357E759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09EF-4EB8-8B15-9E939357E759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09EF-4EB8-8B15-9E939357E759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09EF-4EB8-8B15-9E939357E759}"/>
              </c:ext>
            </c:extLst>
          </c:dPt>
          <c:dLbls>
            <c:dLbl>
              <c:idx val="1"/>
              <c:layout>
                <c:manualLayout>
                  <c:x val="1.7488233293470774E-3"/>
                  <c:y val="-5.3397254052038851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EF-4EB8-8B15-9E939357E759}"/>
                </c:ext>
              </c:extLst>
            </c:dLbl>
            <c:dLbl>
              <c:idx val="2"/>
              <c:layout>
                <c:manualLayout>
                  <c:x val="-1.0026294520572994E-2"/>
                  <c:y val="-0.10257385035253098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EF-4EB8-8B15-9E939357E759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EF-4EB8-8B15-9E939357E759}"/>
                </c:ext>
              </c:extLst>
            </c:dLbl>
            <c:dLbl>
              <c:idx val="5"/>
              <c:layout>
                <c:manualLayout>
                  <c:x val="-3.4482758620689655E-3"/>
                  <c:y val="-0.10482306501771528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EF-4EB8-8B15-9E939357E759}"/>
                </c:ext>
              </c:extLst>
            </c:dLbl>
            <c:dLbl>
              <c:idx val="6"/>
              <c:layout>
                <c:manualLayout>
                  <c:x val="-5.9844719701874381E-3"/>
                  <c:y val="-0.1368056530979538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EF-4EB8-8B15-9E939357E759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EF-4EB8-8B15-9E939357E759}"/>
                </c:ext>
              </c:extLst>
            </c:dLbl>
            <c:dLbl>
              <c:idx val="9"/>
              <c:layout>
                <c:manualLayout>
                  <c:x val="0"/>
                  <c:y val="-0.102758681346378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9EF-4EB8-8B15-9E939357E759}"/>
                </c:ext>
              </c:extLst>
            </c:dLbl>
            <c:dLbl>
              <c:idx val="10"/>
              <c:layout>
                <c:manualLayout>
                  <c:x val="1.5129772053203433E-2"/>
                  <c:y val="-0.10881740981940909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9EF-4EB8-8B15-9E939357E759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9EF-4EB8-8B15-9E939357E759}"/>
                </c:ext>
              </c:extLst>
            </c:dLbl>
            <c:dLbl>
              <c:idx val="13"/>
              <c:layout>
                <c:manualLayout>
                  <c:x val="6.1420928097834634E-3"/>
                  <c:y val="-0.1307322221595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9EF-4EB8-8B15-9E939357E759}"/>
                </c:ext>
              </c:extLst>
            </c:dLbl>
            <c:dLbl>
              <c:idx val="14"/>
              <c:layout>
                <c:manualLayout>
                  <c:x val="9.2890239576360299E-3"/>
                  <c:y val="-7.83749049918808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9EF-4EB8-8B15-9E939357E759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9EF-4EB8-8B15-9E939357E759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9EF-4EB8-8B15-9E939357E759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4</c:v>
                </c:pt>
                <c:pt idx="2">
                  <c:v>13</c:v>
                </c:pt>
                <c:pt idx="5">
                  <c:v>13</c:v>
                </c:pt>
                <c:pt idx="6">
                  <c:v>16</c:v>
                </c:pt>
                <c:pt idx="9">
                  <c:v>13</c:v>
                </c:pt>
                <c:pt idx="10">
                  <c:v>12</c:v>
                </c:pt>
                <c:pt idx="13">
                  <c:v>17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9EF-4EB8-8B15-9E939357E759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3F-09EF-4EB8-8B15-9E939357E759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0-09EF-4EB8-8B15-9E939357E759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1-09EF-4EB8-8B15-9E939357E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2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13993878021219"/>
          <c:y val="0.11560837357914454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680-455A-8B19-6B889651AD1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680-455A-8B19-6B889651AD1A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680-455A-8B19-6B889651AD1A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680-455A-8B19-6B889651AD1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680-455A-8B19-6B889651AD1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680-455A-8B19-6B889651AD1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680-455A-8B19-6B889651AD1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680-455A-8B19-6B889651AD1A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680-455A-8B19-6B889651AD1A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680-455A-8B19-6B889651AD1A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680-455A-8B19-6B889651AD1A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680-455A-8B19-6B889651AD1A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680-455A-8B19-6B889651AD1A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0680-455A-8B19-6B889651AD1A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0680-455A-8B19-6B889651AD1A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680-455A-8B19-6B889651AD1A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680-455A-8B19-6B889651AD1A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0680-455A-8B19-6B889651AD1A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0680-455A-8B19-6B889651AD1A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0680-455A-8B19-6B889651AD1A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0680-455A-8B19-6B889651AD1A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0680-455A-8B19-6B889651AD1A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0680-455A-8B19-6B889651AD1A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0680-455A-8B19-6B889651AD1A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0680-455A-8B19-6B889651AD1A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0680-455A-8B19-6B889651AD1A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0680-455A-8B19-6B889651AD1A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0680-455A-8B19-6B889651AD1A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0680-455A-8B19-6B889651AD1A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0680-455A-8B19-6B889651AD1A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0680-455A-8B19-6B889651AD1A}"/>
              </c:ext>
            </c:extLst>
          </c:dPt>
          <c:dLbls>
            <c:dLbl>
              <c:idx val="1"/>
              <c:layout>
                <c:manualLayout>
                  <c:x val="-2.8956886494710008E-3"/>
                  <c:y val="-5.3397254052038975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80-455A-8B19-6B889651AD1A}"/>
                </c:ext>
              </c:extLst>
            </c:dLbl>
            <c:dLbl>
              <c:idx val="2"/>
              <c:layout>
                <c:manualLayout>
                  <c:x val="-7.3727056293679445E-4"/>
                  <c:y val="-8.9236613864687439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80-455A-8B19-6B889651AD1A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80-455A-8B19-6B889651AD1A}"/>
                </c:ext>
              </c:extLst>
            </c:dLbl>
            <c:dLbl>
              <c:idx val="5"/>
              <c:layout>
                <c:manualLayout>
                  <c:x val="-3.4482758620689655E-3"/>
                  <c:y val="-0.2181895751643854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80-455A-8B19-6B889651AD1A}"/>
                </c:ext>
              </c:extLst>
            </c:dLbl>
            <c:dLbl>
              <c:idx val="6"/>
              <c:layout>
                <c:manualLayout>
                  <c:x val="3.3045519874488464E-3"/>
                  <c:y val="-0.1968232172932499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80-455A-8B19-6B889651AD1A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80-455A-8B19-6B889651AD1A}"/>
                </c:ext>
              </c:extLst>
            </c:dLbl>
            <c:dLbl>
              <c:idx val="9"/>
              <c:layout>
                <c:manualLayout>
                  <c:x val="-8.5148402636718573E-17"/>
                  <c:y val="-9.01245377584253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680-455A-8B19-6B889651AD1A}"/>
                </c:ext>
              </c:extLst>
            </c:dLbl>
            <c:dLbl>
              <c:idx val="10"/>
              <c:layout>
                <c:manualLayout>
                  <c:x val="5.8407480955672336E-3"/>
                  <c:y val="-8.8811555087643754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680-455A-8B19-6B889651AD1A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680-455A-8B19-6B889651AD1A}"/>
                </c:ext>
              </c:extLst>
            </c:dLbl>
            <c:dLbl>
              <c:idx val="13"/>
              <c:layout>
                <c:manualLayout>
                  <c:x val="-7.7914431266708356E-3"/>
                  <c:y val="-5.7377421476363939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680-455A-8B19-6B889651AD1A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680-455A-8B19-6B889651AD1A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680-455A-8B19-6B889651AD1A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1</c:v>
                </c:pt>
                <c:pt idx="2">
                  <c:v>3</c:v>
                </c:pt>
                <c:pt idx="5">
                  <c:v>10</c:v>
                </c:pt>
                <c:pt idx="6">
                  <c:v>9</c:v>
                </c:pt>
                <c:pt idx="9">
                  <c:v>4</c:v>
                </c:pt>
                <c:pt idx="10">
                  <c:v>3</c:v>
                </c:pt>
                <c:pt idx="13">
                  <c:v>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680-455A-8B19-6B889651AD1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3F-0680-455A-8B19-6B889651AD1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0-0680-455A-8B19-6B889651AD1A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1-0680-455A-8B19-6B889651A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5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65060240963861E-2"/>
          <c:y val="0.11894273127753303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242-4B74-939E-CD5AC3A6332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242-4B74-939E-CD5AC3A63328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242-4B74-939E-CD5AC3A63328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242-4B74-939E-CD5AC3A63328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242-4B74-939E-CD5AC3A6332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242-4B74-939E-CD5AC3A63328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242-4B74-939E-CD5AC3A6332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4242-4B74-939E-CD5AC3A63328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4242-4B74-939E-CD5AC3A63328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242-4B74-939E-CD5AC3A63328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4242-4B74-939E-CD5AC3A63328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242-4B74-939E-CD5AC3A63328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242-4B74-939E-CD5AC3A6332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242-4B74-939E-CD5AC3A63328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4242-4B74-939E-CD5AC3A63328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242-4B74-939E-CD5AC3A63328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4242-4B74-939E-CD5AC3A63328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242-4B74-939E-CD5AC3A63328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4242-4B74-939E-CD5AC3A63328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4242-4B74-939E-CD5AC3A63328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4242-4B74-939E-CD5AC3A63328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4242-4B74-939E-CD5AC3A63328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242-4B74-939E-CD5AC3A63328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242-4B74-939E-CD5AC3A63328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242-4B74-939E-CD5AC3A63328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4242-4B74-939E-CD5AC3A63328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242-4B74-939E-CD5AC3A63328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4242-4B74-939E-CD5AC3A63328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4242-4B74-939E-CD5AC3A63328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4242-4B74-939E-CD5AC3A63328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4242-4B74-939E-CD5AC3A63328}"/>
              </c:ext>
            </c:extLst>
          </c:dPt>
          <c:dLbls>
            <c:dLbl>
              <c:idx val="1"/>
              <c:layout>
                <c:manualLayout>
                  <c:x val="-1.9688531897018167E-2"/>
                  <c:y val="-0.188262181714596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42-4B74-939E-CD5AC3A63328}"/>
                </c:ext>
              </c:extLst>
            </c:dLbl>
            <c:dLbl>
              <c:idx val="2"/>
              <c:layout>
                <c:manualLayout>
                  <c:x val="-7.3756594569174077E-4"/>
                  <c:y val="-0.32930687064587144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42-4B74-939E-CD5AC3A63328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42-4B74-939E-CD5AC3A63328}"/>
                </c:ext>
              </c:extLst>
            </c:dLbl>
            <c:dLbl>
              <c:idx val="5"/>
              <c:layout>
                <c:manualLayout>
                  <c:x val="-8.035567871598509E-3"/>
                  <c:y val="-0.1915151021886982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42-4B74-939E-CD5AC3A63328}"/>
                </c:ext>
              </c:extLst>
            </c:dLbl>
            <c:dLbl>
              <c:idx val="6"/>
              <c:layout>
                <c:manualLayout>
                  <c:x val="3.2475295875193152E-3"/>
                  <c:y val="-0.20349183553717171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242-4B74-939E-CD5AC3A63328}"/>
                </c:ext>
              </c:extLst>
            </c:dLbl>
            <c:dLbl>
              <c:idx val="7"/>
              <c:layout>
                <c:manualLayout>
                  <c:x val="-0.11836239932796666"/>
                  <c:y val="-8.5691881489315613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42-4B74-939E-CD5AC3A63328}"/>
                </c:ext>
              </c:extLst>
            </c:dLbl>
            <c:dLbl>
              <c:idx val="9"/>
              <c:layout>
                <c:manualLayout>
                  <c:x val="4.5872122969074121E-3"/>
                  <c:y val="-0.262080372602480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242-4B74-939E-CD5AC3A63328}"/>
                </c:ext>
              </c:extLst>
            </c:dLbl>
            <c:dLbl>
              <c:idx val="10"/>
              <c:layout>
                <c:manualLayout>
                  <c:x val="1.4900854810757543E-2"/>
                  <c:y val="-0.218849610844118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42-4B74-939E-CD5AC3A63328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242-4B74-939E-CD5AC3A63328}"/>
                </c:ext>
              </c:extLst>
            </c:dLbl>
            <c:dLbl>
              <c:idx val="13"/>
              <c:layout>
                <c:manualLayout>
                  <c:x val="-3.1471165939334659E-3"/>
                  <c:y val="-0.2674388961598998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242-4B74-939E-CD5AC3A63328}"/>
                </c:ext>
              </c:extLst>
            </c:dLbl>
            <c:dLbl>
              <c:idx val="14"/>
              <c:layout>
                <c:manualLayout>
                  <c:x val="0"/>
                  <c:y val="-0.2140159127933765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242-4B74-939E-CD5AC3A63328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42-4B74-939E-CD5AC3A63328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242-4B74-939E-CD5AC3A63328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25</c:v>
                </c:pt>
                <c:pt idx="2">
                  <c:v>50</c:v>
                </c:pt>
                <c:pt idx="5">
                  <c:v>24</c:v>
                </c:pt>
                <c:pt idx="6">
                  <c:v>28</c:v>
                </c:pt>
                <c:pt idx="9">
                  <c:v>37</c:v>
                </c:pt>
                <c:pt idx="10">
                  <c:v>31</c:v>
                </c:pt>
                <c:pt idx="13">
                  <c:v>55</c:v>
                </c:pt>
                <c:pt idx="1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4242-4B74-939E-CD5AC3A63328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0-4242-4B74-939E-CD5AC3A63328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1-4242-4B74-939E-CD5AC3A63328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2-4242-4B74-939E-CD5AC3A63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2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0001060557852"/>
          <c:y val="0.12561130094502723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9EF-4EB8-8B15-9E939357E75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9EF-4EB8-8B15-9E939357E759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9EF-4EB8-8B15-9E939357E759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9EF-4EB8-8B15-9E939357E759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9EF-4EB8-8B15-9E939357E75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9EF-4EB8-8B15-9E939357E759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9EF-4EB8-8B15-9E939357E75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9EF-4EB8-8B15-9E939357E759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9EF-4EB8-8B15-9E939357E759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9EF-4EB8-8B15-9E939357E759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9EF-4EB8-8B15-9E939357E759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9EF-4EB8-8B15-9E939357E759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9EF-4EB8-8B15-9E939357E759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09EF-4EB8-8B15-9E939357E759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09EF-4EB8-8B15-9E939357E759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9EF-4EB8-8B15-9E939357E759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9EF-4EB8-8B15-9E939357E759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09EF-4EB8-8B15-9E939357E759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09EF-4EB8-8B15-9E939357E759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09EF-4EB8-8B15-9E939357E759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09EF-4EB8-8B15-9E939357E759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09EF-4EB8-8B15-9E939357E759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09EF-4EB8-8B15-9E939357E759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09EF-4EB8-8B15-9E939357E759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09EF-4EB8-8B15-9E939357E759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09EF-4EB8-8B15-9E939357E759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09EF-4EB8-8B15-9E939357E759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09EF-4EB8-8B15-9E939357E759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09EF-4EB8-8B15-9E939357E759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09EF-4EB8-8B15-9E939357E759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09EF-4EB8-8B15-9E939357E759}"/>
              </c:ext>
            </c:extLst>
          </c:dPt>
          <c:dLbls>
            <c:dLbl>
              <c:idx val="1"/>
              <c:layout>
                <c:manualLayout>
                  <c:x val="1.7488233293470774E-3"/>
                  <c:y val="-5.0062944930077964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EF-4EB8-8B15-9E939357E759}"/>
                </c:ext>
              </c:extLst>
            </c:dLbl>
            <c:dLbl>
              <c:idx val="2"/>
              <c:layout>
                <c:manualLayout>
                  <c:x val="-1.4670806499391094E-2"/>
                  <c:y val="-0.1192453959623355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EF-4EB8-8B15-9E939357E759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EF-4EB8-8B15-9E939357E759}"/>
                </c:ext>
              </c:extLst>
            </c:dLbl>
            <c:dLbl>
              <c:idx val="5"/>
              <c:layout>
                <c:manualLayout>
                  <c:x val="-8.0927878408870654E-3"/>
                  <c:y val="-7.4814282920067157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EF-4EB8-8B15-9E939357E759}"/>
                </c:ext>
              </c:extLst>
            </c:dLbl>
            <c:dLbl>
              <c:idx val="6"/>
              <c:layout>
                <c:manualLayout>
                  <c:x val="-5.9844719701874381E-3"/>
                  <c:y val="-0.1501428895857974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EF-4EB8-8B15-9E939357E759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EF-4EB8-8B15-9E939357E759}"/>
                </c:ext>
              </c:extLst>
            </c:dLbl>
            <c:dLbl>
              <c:idx val="9"/>
              <c:layout>
                <c:manualLayout>
                  <c:x val="-2.32225598940905E-2"/>
                  <c:y val="-9.31183272795056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9EF-4EB8-8B15-9E939357E759}"/>
                </c:ext>
              </c:extLst>
            </c:dLbl>
            <c:dLbl>
              <c:idx val="10"/>
              <c:layout>
                <c:manualLayout>
                  <c:x val="1.5129772053203433E-2"/>
                  <c:y val="-0.1154860280633308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9EF-4EB8-8B15-9E939357E759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9EF-4EB8-8B15-9E939357E759}"/>
                </c:ext>
              </c:extLst>
            </c:dLbl>
            <c:dLbl>
              <c:idx val="13"/>
              <c:layout>
                <c:manualLayout>
                  <c:x val="6.1420928097834634E-3"/>
                  <c:y val="-0.1040577491838162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9EF-4EB8-8B15-9E939357E759}"/>
                </c:ext>
              </c:extLst>
            </c:dLbl>
            <c:dLbl>
              <c:idx val="14"/>
              <c:layout>
                <c:manualLayout>
                  <c:x val="9.2890239576360299E-3"/>
                  <c:y val="-7.95999354141697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9EF-4EB8-8B15-9E939357E759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9EF-4EB8-8B15-9E939357E759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9EF-4EB8-8B15-9E939357E759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3</c:v>
                </c:pt>
                <c:pt idx="2">
                  <c:v>16</c:v>
                </c:pt>
                <c:pt idx="5">
                  <c:v>9</c:v>
                </c:pt>
                <c:pt idx="6">
                  <c:v>21</c:v>
                </c:pt>
                <c:pt idx="9">
                  <c:v>10</c:v>
                </c:pt>
                <c:pt idx="10">
                  <c:v>13</c:v>
                </c:pt>
                <c:pt idx="13">
                  <c:v>8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9EF-4EB8-8B15-9E939357E759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3F-09EF-4EB8-8B15-9E939357E759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0-09EF-4EB8-8B15-9E939357E759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1-09EF-4EB8-8B15-9E939357E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2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13993878021219"/>
          <c:y val="0.11560837357914454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680-455A-8B19-6B889651AD1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680-455A-8B19-6B889651AD1A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680-455A-8B19-6B889651AD1A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680-455A-8B19-6B889651AD1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680-455A-8B19-6B889651AD1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680-455A-8B19-6B889651AD1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680-455A-8B19-6B889651AD1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680-455A-8B19-6B889651AD1A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680-455A-8B19-6B889651AD1A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680-455A-8B19-6B889651AD1A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680-455A-8B19-6B889651AD1A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680-455A-8B19-6B889651AD1A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680-455A-8B19-6B889651AD1A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0680-455A-8B19-6B889651AD1A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0680-455A-8B19-6B889651AD1A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680-455A-8B19-6B889651AD1A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680-455A-8B19-6B889651AD1A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0680-455A-8B19-6B889651AD1A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0680-455A-8B19-6B889651AD1A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0680-455A-8B19-6B889651AD1A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0680-455A-8B19-6B889651AD1A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0680-455A-8B19-6B889651AD1A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0680-455A-8B19-6B889651AD1A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0680-455A-8B19-6B889651AD1A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0680-455A-8B19-6B889651AD1A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0680-455A-8B19-6B889651AD1A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0680-455A-8B19-6B889651AD1A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0680-455A-8B19-6B889651AD1A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0680-455A-8B19-6B889651AD1A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0680-455A-8B19-6B889651AD1A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0680-455A-8B19-6B889651AD1A}"/>
              </c:ext>
            </c:extLst>
          </c:dPt>
          <c:dLbls>
            <c:dLbl>
              <c:idx val="1"/>
              <c:layout>
                <c:manualLayout>
                  <c:x val="-2.8956886494710008E-3"/>
                  <c:y val="-4.0060017564195298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80-455A-8B19-6B889651AD1A}"/>
                </c:ext>
              </c:extLst>
            </c:dLbl>
            <c:dLbl>
              <c:idx val="2"/>
              <c:layout>
                <c:manualLayout>
                  <c:x val="8.5517533946994056E-3"/>
                  <c:y val="-9.0903637153655209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475491970845629E-2"/>
                      <c:h val="6.62860653445824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680-455A-8B19-6B889651AD1A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80-455A-8B19-6B889651AD1A}"/>
                </c:ext>
              </c:extLst>
            </c:dLbl>
            <c:dLbl>
              <c:idx val="5"/>
              <c:layout>
                <c:manualLayout>
                  <c:x val="-3.4482758620689655E-3"/>
                  <c:y val="-0.11149168326163694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80-455A-8B19-6B889651AD1A}"/>
                </c:ext>
              </c:extLst>
            </c:dLbl>
            <c:dLbl>
              <c:idx val="6"/>
              <c:layout>
                <c:manualLayout>
                  <c:x val="-1.3399599913692533E-3"/>
                  <c:y val="-0.1434742713418756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80-455A-8B19-6B889651AD1A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80-455A-8B19-6B889651AD1A}"/>
                </c:ext>
              </c:extLst>
            </c:dLbl>
            <c:dLbl>
              <c:idx val="9"/>
              <c:layout>
                <c:manualLayout>
                  <c:x val="-9.2890239576361149E-3"/>
                  <c:y val="-9.52278685232031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680-455A-8B19-6B889651AD1A}"/>
                </c:ext>
              </c:extLst>
            </c:dLbl>
            <c:dLbl>
              <c:idx val="10"/>
              <c:layout>
                <c:manualLayout>
                  <c:x val="-3.4482758620689655E-3"/>
                  <c:y val="-6.7138545794897989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764515928481829E-2"/>
                      <c:h val="4.62802106128171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0680-455A-8B19-6B889651AD1A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680-455A-8B19-6B889651AD1A}"/>
                </c:ext>
              </c:extLst>
            </c:dLbl>
            <c:dLbl>
              <c:idx val="13"/>
              <c:layout>
                <c:manualLayout>
                  <c:x val="-3.1469311478527361E-3"/>
                  <c:y val="-5.7377421476363814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680-455A-8B19-6B889651AD1A}"/>
                </c:ext>
              </c:extLst>
            </c:dLbl>
            <c:dLbl>
              <c:idx val="14"/>
              <c:layout>
                <c:manualLayout>
                  <c:x val="-1.7029680527343715E-16"/>
                  <c:y val="-2.85416860839853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680-455A-8B19-6B889651AD1A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680-455A-8B19-6B889651AD1A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680-455A-8B19-6B889651AD1A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1</c:v>
                </c:pt>
                <c:pt idx="2">
                  <c:v>6</c:v>
                </c:pt>
                <c:pt idx="5">
                  <c:v>7</c:v>
                </c:pt>
                <c:pt idx="6">
                  <c:v>12</c:v>
                </c:pt>
                <c:pt idx="9">
                  <c:v>5</c:v>
                </c:pt>
                <c:pt idx="10">
                  <c:v>3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680-455A-8B19-6B889651AD1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3F-0680-455A-8B19-6B889651AD1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0-0680-455A-8B19-6B889651AD1A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1-0680-455A-8B19-6B889651A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4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1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Sheet1!$A$1</c:f>
              <c:strCache>
                <c:ptCount val="1"/>
                <c:pt idx="0">
                  <c:v>Hispanic/Latinx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1-F24F-885F-3C8D87BF58FF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Asian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1-F24F-885F-3C8D87BF58FF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African American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01-F24F-885F-3C8D87BF58FF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Sheet1!$D$2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01-F24F-885F-3C8D87BF58FF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Other Races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01-F24F-885F-3C8D87BF58FF}"/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2 or more races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01-F24F-885F-3C8D87BF5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31021439"/>
        <c:axId val="1331181599"/>
      </c:barChart>
      <c:catAx>
        <c:axId val="133102143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181599"/>
        <c:crosses val="autoZero"/>
        <c:auto val="1"/>
        <c:lblAlgn val="ctr"/>
        <c:lblOffset val="100"/>
        <c:noMultiLvlLbl val="0"/>
      </c:catAx>
      <c:valAx>
        <c:axId val="1331181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02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B-034B-BF54-B158785725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DB-034B-BF54-B15878572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9977663"/>
        <c:axId val="1272729007"/>
      </c:barChart>
      <c:catAx>
        <c:axId val="12699776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2729007"/>
        <c:crosses val="autoZero"/>
        <c:auto val="0"/>
        <c:lblAlgn val="ctr"/>
        <c:lblOffset val="100"/>
        <c:noMultiLvlLbl val="0"/>
      </c:catAx>
      <c:valAx>
        <c:axId val="12727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977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0.13558</cdr:x>
      <cdr:y>0.13132</cdr:y>
    </cdr:from>
    <cdr:to>
      <cdr:x>0.33346</cdr:x>
      <cdr:y>0.20435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5362" y="500195"/>
          <a:ext cx="547844" cy="27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0.33577</cdr:x>
      <cdr:y>0.29004</cdr:y>
    </cdr:from>
    <cdr:to>
      <cdr:x>0.56788</cdr:x>
      <cdr:y>0.39077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29596" y="1104739"/>
          <a:ext cx="642612" cy="383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 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0.56788</cdr:x>
      <cdr:y>0.23367</cdr:y>
    </cdr:from>
    <cdr:to>
      <cdr:x>0.81939</cdr:x>
      <cdr:y>0.32676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72208" y="890035"/>
          <a:ext cx="696328" cy="354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 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0.77055</cdr:x>
      <cdr:y>0.16592</cdr:y>
    </cdr:from>
    <cdr:to>
      <cdr:x>0.99052</cdr:x>
      <cdr:y>0.24278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133315" y="631968"/>
          <a:ext cx="609001" cy="292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0.1443</cdr:x>
      <cdr:y>0.58309</cdr:y>
    </cdr:from>
    <cdr:to>
      <cdr:x>0.37061</cdr:x>
      <cdr:y>0.65963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4583" y="2220917"/>
          <a:ext cx="618824" cy="291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0.31001</cdr:x>
      <cdr:y>0.43002</cdr:y>
    </cdr:from>
    <cdr:to>
      <cdr:x>0.55746</cdr:x>
      <cdr:y>0.54546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47702" y="1637896"/>
          <a:ext cx="676630" cy="439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0.56152</cdr:x>
      <cdr:y>0.55219</cdr:y>
    </cdr:from>
    <cdr:to>
      <cdr:x>0.79721</cdr:x>
      <cdr:y>0.66692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35417" y="2103242"/>
          <a:ext cx="644473" cy="436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0.76793</cdr:x>
      <cdr:y>0.52983</cdr:y>
    </cdr:from>
    <cdr:to>
      <cdr:x>1</cdr:x>
      <cdr:y>0.5927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99835" y="2018062"/>
          <a:ext cx="634575" cy="239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0.13437</cdr:x>
      <cdr:y>0.62396</cdr:y>
    </cdr:from>
    <cdr:to>
      <cdr:x>0.36068</cdr:x>
      <cdr:y>0.67908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423" y="2376581"/>
          <a:ext cx="618824" cy="209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0.31001</cdr:x>
      <cdr:y>0.33122</cdr:y>
    </cdr:from>
    <cdr:to>
      <cdr:x>0.55746</cdr:x>
      <cdr:y>0.41696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47694" y="1261573"/>
          <a:ext cx="676630" cy="326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0.56608</cdr:x>
      <cdr:y>0.56659</cdr:y>
    </cdr:from>
    <cdr:to>
      <cdr:x>0.80177</cdr:x>
      <cdr:y>0.68132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47897" y="2158085"/>
          <a:ext cx="644473" cy="436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0.76793</cdr:x>
      <cdr:y>0.65948</cdr:y>
    </cdr:from>
    <cdr:to>
      <cdr:x>1</cdr:x>
      <cdr:y>0.7125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99835" y="2511875"/>
          <a:ext cx="634575" cy="201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0.33568</cdr:x>
      <cdr:y>0.02327</cdr:y>
    </cdr:from>
    <cdr:to>
      <cdr:x>0.8382</cdr:x>
      <cdr:y>0.08791</cdr:y>
    </cdr:to>
    <cdr:sp macro="" textlink="">
      <cdr:nvSpPr>
        <cdr:cNvPr id="6" name="TextBox 14"/>
        <cdr:cNvSpPr txBox="1"/>
      </cdr:nvSpPr>
      <cdr:spPr>
        <a:xfrm xmlns:a="http://schemas.openxmlformats.org/drawingml/2006/main">
          <a:off x="917892" y="88631"/>
          <a:ext cx="137409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Non – Resident Alien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0.15877</cdr:x>
      <cdr:y>0.1191</cdr:y>
    </cdr:from>
    <cdr:to>
      <cdr:x>0.35665</cdr:x>
      <cdr:y>0.16753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9565" y="453641"/>
          <a:ext cx="547844" cy="184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0.38017</cdr:x>
      <cdr:y>0.33411</cdr:y>
    </cdr:from>
    <cdr:to>
      <cdr:x>0.56788</cdr:x>
      <cdr:y>0.4174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52526" y="1272590"/>
          <a:ext cx="519687" cy="317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 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0.56788</cdr:x>
      <cdr:y>0.23367</cdr:y>
    </cdr:from>
    <cdr:to>
      <cdr:x>0.78007</cdr:x>
      <cdr:y>0.33166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72213" y="890036"/>
          <a:ext cx="587462" cy="373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 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0.73626</cdr:x>
      <cdr:y>0.1191</cdr:y>
    </cdr:from>
    <cdr:to>
      <cdr:x>0.9691</cdr:x>
      <cdr:y>0.17243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38384" y="453641"/>
          <a:ext cx="644633" cy="203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0.12113</cdr:x>
      <cdr:y>0.53009</cdr:y>
    </cdr:from>
    <cdr:to>
      <cdr:x>0.34744</cdr:x>
      <cdr:y>0.59473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219" y="2019039"/>
          <a:ext cx="618824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0.33124</cdr:x>
      <cdr:y>0.42965</cdr:y>
    </cdr:from>
    <cdr:to>
      <cdr:x>0.57869</cdr:x>
      <cdr:y>0.51784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05746" y="1636485"/>
          <a:ext cx="676630" cy="335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0.57203</cdr:x>
      <cdr:y>0.51539</cdr:y>
    </cdr:from>
    <cdr:to>
      <cdr:x>0.80772</cdr:x>
      <cdr:y>0.62685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64165" y="1963054"/>
          <a:ext cx="644473" cy="424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0.78552</cdr:x>
      <cdr:y>0.57908</cdr:y>
    </cdr:from>
    <cdr:to>
      <cdr:x>0.95714</cdr:x>
      <cdr:y>0.64522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173174" y="2205655"/>
          <a:ext cx="474800" cy="251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0.14565</cdr:x>
      <cdr:y>0.57418</cdr:y>
    </cdr:from>
    <cdr:to>
      <cdr:x>0.37196</cdr:x>
      <cdr:y>0.62685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8267" y="2186990"/>
          <a:ext cx="618824" cy="200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0.34362</cdr:x>
      <cdr:y>0.46639</cdr:y>
    </cdr:from>
    <cdr:to>
      <cdr:x>0.54153</cdr:x>
      <cdr:y>0.55458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9589" y="1776443"/>
          <a:ext cx="541176" cy="335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0.54835</cdr:x>
      <cdr:y>0.57663</cdr:y>
    </cdr:from>
    <cdr:to>
      <cdr:x>0.79846</cdr:x>
      <cdr:y>0.65502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99426" y="2196320"/>
          <a:ext cx="683891" cy="298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0.76793</cdr:x>
      <cdr:y>0.62685</cdr:y>
    </cdr:from>
    <cdr:to>
      <cdr:x>1</cdr:x>
      <cdr:y>0.68687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99835" y="2387599"/>
          <a:ext cx="634575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0.33568</cdr:x>
      <cdr:y>0.02327</cdr:y>
    </cdr:from>
    <cdr:to>
      <cdr:x>0.8382</cdr:x>
      <cdr:y>0.08791</cdr:y>
    </cdr:to>
    <cdr:sp macro="" textlink="">
      <cdr:nvSpPr>
        <cdr:cNvPr id="6" name="TextBox 14"/>
        <cdr:cNvSpPr txBox="1"/>
      </cdr:nvSpPr>
      <cdr:spPr>
        <a:xfrm xmlns:a="http://schemas.openxmlformats.org/drawingml/2006/main">
          <a:off x="917892" y="88631"/>
          <a:ext cx="137409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Non – Resident Alien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64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ache.gse.harvard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800" dirty="0"/>
              <a:t>College of Liberal Arts &amp; Science</a:t>
            </a:r>
            <a:br>
              <a:rPr lang="en-US" sz="4800" dirty="0"/>
            </a:br>
            <a:r>
              <a:rPr lang="en-US" sz="4800" dirty="0"/>
              <a:t>Scorecard</a:t>
            </a:r>
            <a:endParaRPr sz="4800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 of Benchmarks: CHHS </a:t>
            </a:r>
            <a:br>
              <a:rPr lang="en-US"/>
            </a:br>
            <a:endParaRPr/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1419367" y="1149441"/>
            <a:ext cx="906211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Areas of highest satisfaction: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Facilities and Work Resources, </a:t>
            </a:r>
            <a:r>
              <a:rPr lang="en-US" dirty="0">
                <a:solidFill>
                  <a:srgbClr val="00B050"/>
                </a:solidFill>
              </a:rPr>
              <a:t>Teaching, Tenure Policies and Dept. Collegiality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Areas of lowest satisfaction: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400"/>
              <a:buChar char="•"/>
            </a:pPr>
            <a:r>
              <a:rPr lang="en-US" dirty="0">
                <a:solidFill>
                  <a:srgbClr val="00B050"/>
                </a:solidFill>
              </a:rPr>
              <a:t>Interdisciplinary work; Promotion to Full; Governance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Areas lower than other Colleges: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Interdisciplinary work; Promotion to Full and Dept. Quality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Items in green are different from ALL Faculty Data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851847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Divisional Analysis -  College of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Liberal Arts &amp; Science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237BAF-7A31-43E4-A1F1-F2D4E4AE4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8" y="985838"/>
            <a:ext cx="885825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2DD4-115A-1A41-9965-E5EEED47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Benchmarks Specific to CLAS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28A69-64E5-694B-BF75-64A0211C3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10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Areas of Strength Humanities:</a:t>
            </a:r>
          </a:p>
          <a:p>
            <a:pPr lvl="1"/>
            <a:r>
              <a:rPr lang="en-US" dirty="0"/>
              <a:t>Nature of work: Research – Support for research, engaging undergrads in research, pre-award, post-award, support for GAs and travel</a:t>
            </a:r>
          </a:p>
          <a:p>
            <a:pPr lvl="1"/>
            <a:r>
              <a:rPr lang="en-US" dirty="0"/>
              <a:t>Nature of work: Service – Number of student advisees</a:t>
            </a:r>
          </a:p>
          <a:p>
            <a:pPr lvl="1"/>
            <a:r>
              <a:rPr lang="en-US" dirty="0"/>
              <a:t>Nature of work: Teaching – number of courses taught, equitability of distribution of teaching load and quality of grad students to support teaching</a:t>
            </a:r>
          </a:p>
          <a:p>
            <a:r>
              <a:rPr lang="en-US" dirty="0"/>
              <a:t>Areas of lowest satisfaction:</a:t>
            </a:r>
          </a:p>
          <a:p>
            <a:pPr lvl="1"/>
            <a:r>
              <a:rPr lang="en-US" dirty="0"/>
              <a:t>Expectations for funding, Influence over focus of research, committee number/attractiveness and discretion to choose</a:t>
            </a:r>
          </a:p>
          <a:p>
            <a:pPr lvl="1"/>
            <a:r>
              <a:rPr lang="en-US" dirty="0"/>
              <a:t>Quality of students taught</a:t>
            </a:r>
          </a:p>
          <a:p>
            <a:pPr lvl="1"/>
            <a:r>
              <a:rPr lang="en-US" dirty="0"/>
              <a:t>Time spent on outreach</a:t>
            </a:r>
          </a:p>
        </p:txBody>
      </p:sp>
    </p:spTree>
    <p:extLst>
      <p:ext uri="{BB962C8B-B14F-4D97-AF65-F5344CB8AC3E}">
        <p14:creationId xmlns:p14="http://schemas.microsoft.com/office/powerpoint/2010/main" val="103998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2DD4-115A-1A41-9965-E5EEED47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of Benchmarks Specific to CLAS</a:t>
            </a:r>
            <a:br>
              <a:rPr lang="en-US" dirty="0"/>
            </a:br>
            <a:r>
              <a:rPr lang="en-US" dirty="0"/>
              <a:t>Humanities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28A69-64E5-694B-BF75-64A0211C3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10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Areas of Strength Humanities:</a:t>
            </a:r>
          </a:p>
          <a:p>
            <a:pPr lvl="1"/>
            <a:r>
              <a:rPr lang="en-US" dirty="0"/>
              <a:t>Nature of work: Research – Support for research, engaging undergrads in research, pre-award, post-award, support for GAs and travel</a:t>
            </a:r>
          </a:p>
          <a:p>
            <a:pPr lvl="1"/>
            <a:r>
              <a:rPr lang="en-US" dirty="0"/>
              <a:t>Nature of work: Service – Number of student advisees</a:t>
            </a:r>
          </a:p>
          <a:p>
            <a:pPr lvl="1"/>
            <a:r>
              <a:rPr lang="en-US" dirty="0"/>
              <a:t>Nature of work: Teaching – number of courses taught, equitability of distribution of teaching load and quality of grad students to support teaching</a:t>
            </a:r>
          </a:p>
          <a:p>
            <a:r>
              <a:rPr lang="en-US" dirty="0"/>
              <a:t>Areas of Concern Humanities:</a:t>
            </a:r>
          </a:p>
          <a:p>
            <a:pPr lvl="1"/>
            <a:r>
              <a:rPr lang="en-US" dirty="0"/>
              <a:t>Expectations for funding, Influence over focus of research, committee number/attractiveness and discretion to choose</a:t>
            </a:r>
          </a:p>
          <a:p>
            <a:pPr lvl="1"/>
            <a:r>
              <a:rPr lang="en-US" dirty="0"/>
              <a:t>Quality of students taught</a:t>
            </a:r>
          </a:p>
          <a:p>
            <a:pPr lvl="1"/>
            <a:r>
              <a:rPr lang="en-US" dirty="0"/>
              <a:t>Time spent on outreach</a:t>
            </a:r>
          </a:p>
        </p:txBody>
      </p:sp>
    </p:spTree>
    <p:extLst>
      <p:ext uri="{BB962C8B-B14F-4D97-AF65-F5344CB8AC3E}">
        <p14:creationId xmlns:p14="http://schemas.microsoft.com/office/powerpoint/2010/main" val="171761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2DD4-115A-1A41-9965-E5EEED47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of Benchmarks Specific to CLAS</a:t>
            </a:r>
            <a:br>
              <a:rPr lang="en-US" dirty="0"/>
            </a:br>
            <a:r>
              <a:rPr lang="en-US" dirty="0"/>
              <a:t>Social Sciences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28A69-64E5-694B-BF75-64A0211C3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10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Areas of Strength Social Sciences:</a:t>
            </a:r>
          </a:p>
          <a:p>
            <a:pPr lvl="1"/>
            <a:r>
              <a:rPr lang="en-US" dirty="0"/>
              <a:t>Nature of work: Research –engaging undergrads in research</a:t>
            </a:r>
          </a:p>
          <a:p>
            <a:pPr lvl="1"/>
            <a:r>
              <a:rPr lang="en-US" dirty="0"/>
              <a:t>Nature of work: Service - discretion to choose committees</a:t>
            </a:r>
          </a:p>
          <a:p>
            <a:pPr lvl="1"/>
            <a:r>
              <a:rPr lang="en-US" dirty="0"/>
              <a:t>Nature of work: Teaching – number of courses taught</a:t>
            </a:r>
          </a:p>
          <a:p>
            <a:pPr lvl="1"/>
            <a:r>
              <a:rPr lang="en-US" dirty="0"/>
              <a:t>Time spent on administrative tasks</a:t>
            </a:r>
          </a:p>
          <a:p>
            <a:r>
              <a:rPr lang="en-US" dirty="0"/>
              <a:t>Areas of Concern Social Sciences:</a:t>
            </a:r>
          </a:p>
          <a:p>
            <a:pPr lvl="1"/>
            <a:r>
              <a:rPr lang="en-US" dirty="0"/>
              <a:t>Quality of grad students to support research, post-ward, support for securing GAs, availability for course release</a:t>
            </a:r>
          </a:p>
          <a:p>
            <a:pPr lvl="1"/>
            <a:r>
              <a:rPr lang="en-US" dirty="0"/>
              <a:t>Number of student advisees</a:t>
            </a:r>
          </a:p>
          <a:p>
            <a:pPr lvl="1"/>
            <a:r>
              <a:rPr lang="en-US" dirty="0"/>
              <a:t>Discretion over course content</a:t>
            </a:r>
          </a:p>
          <a:p>
            <a:pPr lvl="1"/>
            <a:r>
              <a:rPr lang="en-US" dirty="0"/>
              <a:t>Time spent in outreach</a:t>
            </a:r>
          </a:p>
          <a:p>
            <a:pPr lvl="1"/>
            <a:r>
              <a:rPr lang="en-US" dirty="0"/>
              <a:t>Ability to balance teaching/research/service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9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2DD4-115A-1A41-9965-E5EEED47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of Benchmarks Specific to CLAS</a:t>
            </a:r>
            <a:br>
              <a:rPr lang="en-US" dirty="0"/>
            </a:br>
            <a:r>
              <a:rPr lang="en-US" dirty="0"/>
              <a:t>Biological Sciences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28A69-64E5-694B-BF75-64A0211C3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56" y="1468192"/>
            <a:ext cx="11083344" cy="4350246"/>
          </a:xfrm>
        </p:spPr>
        <p:txBody>
          <a:bodyPr>
            <a:normAutofit/>
          </a:bodyPr>
          <a:lstStyle/>
          <a:p>
            <a:r>
              <a:rPr lang="en-US" dirty="0"/>
              <a:t>Areas of Strength:</a:t>
            </a:r>
          </a:p>
          <a:p>
            <a:pPr lvl="1"/>
            <a:r>
              <a:rPr lang="en-US" dirty="0"/>
              <a:t>Nature of work: Research – quality of grad students to support research</a:t>
            </a:r>
          </a:p>
          <a:p>
            <a:pPr lvl="1"/>
            <a:r>
              <a:rPr lang="en-US" dirty="0"/>
              <a:t>Nature of work: Service – equity of committee assignments</a:t>
            </a:r>
          </a:p>
          <a:p>
            <a:r>
              <a:rPr lang="en-US" dirty="0"/>
              <a:t>Areas of Concern:</a:t>
            </a:r>
          </a:p>
          <a:p>
            <a:pPr lvl="1"/>
            <a:r>
              <a:rPr lang="en-US" dirty="0"/>
              <a:t>Nature of work: Research – influence over focus of research, quality of grad students to support research, post-award</a:t>
            </a:r>
            <a:endParaRPr lang="en-US" sz="400" dirty="0"/>
          </a:p>
          <a:p>
            <a:pPr lvl="1"/>
            <a:r>
              <a:rPr lang="en-US" dirty="0"/>
              <a:t>Attractiveness of committees, discretion to choose committees</a:t>
            </a:r>
          </a:p>
          <a:p>
            <a:pPr lvl="1"/>
            <a:r>
              <a:rPr lang="en-US" dirty="0"/>
              <a:t>Discretion over course content, quality of students taught</a:t>
            </a:r>
          </a:p>
          <a:p>
            <a:pPr marL="571500" lvl="1" indent="0">
              <a:buNone/>
            </a:pPr>
            <a:endParaRPr lang="en-US" dirty="0"/>
          </a:p>
          <a:p>
            <a:pPr lvl="1"/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58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2DD4-115A-1A41-9965-E5EEED47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of Benchmarks Specific to CLAS</a:t>
            </a:r>
            <a:br>
              <a:rPr lang="en-US" dirty="0"/>
            </a:br>
            <a:r>
              <a:rPr lang="en-US" dirty="0"/>
              <a:t>Physical Sciences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28A69-64E5-694B-BF75-64A0211C3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56" y="1558344"/>
            <a:ext cx="11083344" cy="435024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Areas of Strength Physical Sciences (note this may extend beyond CLAS):</a:t>
            </a:r>
          </a:p>
          <a:p>
            <a:pPr lvl="1"/>
            <a:r>
              <a:rPr lang="en-US" dirty="0"/>
              <a:t>Nature of work: Research – Time spent on research, expectation for finding external funding, availability of course release for research</a:t>
            </a:r>
          </a:p>
          <a:p>
            <a:pPr lvl="1"/>
            <a:r>
              <a:rPr lang="en-US" dirty="0"/>
              <a:t>Nature of work: Service – number of student advisees</a:t>
            </a:r>
          </a:p>
          <a:p>
            <a:pPr lvl="1"/>
            <a:r>
              <a:rPr lang="en-US" dirty="0"/>
              <a:t>Nature of work:  Teaching – number of courses taught; number of students in classes taught</a:t>
            </a:r>
          </a:p>
          <a:p>
            <a:r>
              <a:rPr lang="en-US" dirty="0"/>
              <a:t>Areas of Concern Physical Sciences (note this may extend beyond </a:t>
            </a:r>
            <a:r>
              <a:rPr lang="en-US"/>
              <a:t>CLAS):</a:t>
            </a:r>
            <a:endParaRPr lang="en-US" dirty="0"/>
          </a:p>
          <a:p>
            <a:pPr lvl="1"/>
            <a:r>
              <a:rPr lang="en-US" dirty="0"/>
              <a:t>Nature of work: Research – time spent on research</a:t>
            </a:r>
            <a:r>
              <a:rPr lang="en-US" sz="400" dirty="0"/>
              <a:t>, </a:t>
            </a:r>
            <a:r>
              <a:rPr lang="en-US" dirty="0"/>
              <a:t>Expectations for finding external funding, influence over focus of research, support for engaging undergrads in research, support for securing grad student assistance, support for travel to present/conduct research, availability of course release for research</a:t>
            </a:r>
            <a:r>
              <a:rPr lang="en-US" sz="400" dirty="0"/>
              <a:t>,</a:t>
            </a:r>
          </a:p>
          <a:p>
            <a:pPr lvl="1"/>
            <a:r>
              <a:rPr lang="en-US" dirty="0"/>
              <a:t>Time spent on service, support for faculty in leadership roles, number of committees, number of student advisees </a:t>
            </a:r>
          </a:p>
          <a:p>
            <a:pPr lvl="1"/>
            <a:r>
              <a:rPr lang="en-US" dirty="0"/>
              <a:t>Time spent on teaching, number of courses taught, level of courses taught, discretion over course content, equitability of distribution of teaching load</a:t>
            </a:r>
          </a:p>
          <a:p>
            <a:pPr lvl="1"/>
            <a:r>
              <a:rPr lang="en-US" dirty="0"/>
              <a:t>Time spent on outreach, time spent on administrative tasks, ability to balance teaching/research/service</a:t>
            </a:r>
          </a:p>
          <a:p>
            <a:pPr lvl="1"/>
            <a:endParaRPr lang="en-US" dirty="0"/>
          </a:p>
          <a:p>
            <a:pPr marL="571500" lvl="1" indent="0">
              <a:buNone/>
            </a:pPr>
            <a:endParaRPr lang="en-US" dirty="0"/>
          </a:p>
          <a:p>
            <a:pPr lvl="1"/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33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 of Benchmarks by Demographics</a:t>
            </a:r>
            <a:br>
              <a:rPr lang="en-US"/>
            </a:br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1"/>
          </p:nvPr>
        </p:nvSpPr>
        <p:spPr>
          <a:xfrm>
            <a:off x="838200" y="1059288"/>
            <a:ext cx="986028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 dirty="0"/>
              <a:t>Further summaries can not be done for the COACHE data for this college because the departments do not fall under one specific COACHE heading.  </a:t>
            </a:r>
          </a:p>
          <a:p>
            <a:pPr marL="22860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 dirty="0"/>
              <a:t>As analysis of the data is done in house, more information will be added.</a:t>
            </a:r>
            <a:endParaRPr sz="4000" dirty="0">
              <a:solidFill>
                <a:srgbClr val="FF0000"/>
              </a:solidFill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225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0" dirty="0"/>
              <a:t>Data used for this Diversity </a:t>
            </a:r>
            <a:r>
              <a:rPr lang="en-US" dirty="0"/>
              <a:t>S</a:t>
            </a:r>
            <a:r>
              <a:rPr lang="en-US" b="0" dirty="0"/>
              <a:t>corecard</a:t>
            </a:r>
            <a:endParaRPr b="0" u="sng" dirty="0">
              <a:solidFill>
                <a:schemeClr val="hlink"/>
              </a:solidFill>
              <a:hlinkClick r:id="rId3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ADVANCE FADO used the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2018 Institutional Research Data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0"/>
              <a:t>2018 Collaborative on Academic Careers in Higher Education </a:t>
            </a:r>
            <a:r>
              <a:rPr lang="en-US"/>
              <a:t>(</a:t>
            </a:r>
            <a:r>
              <a:rPr lang="en-US" b="0"/>
              <a:t>COACHE) </a:t>
            </a:r>
            <a:r>
              <a:rPr lang="en-US"/>
              <a:t> data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3"/>
          <p:cNvGraphicFramePr/>
          <p:nvPr>
            <p:extLst>
              <p:ext uri="{D42A27DB-BD31-4B8C-83A1-F6EECF244321}">
                <p14:modId xmlns:p14="http://schemas.microsoft.com/office/powerpoint/2010/main" val="679934962"/>
              </p:ext>
            </p:extLst>
          </p:nvPr>
        </p:nvGraphicFramePr>
        <p:xfrm>
          <a:off x="1693863" y="1041402"/>
          <a:ext cx="2768566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" name="Google Shape;102;p3"/>
          <p:cNvSpPr txBox="1"/>
          <p:nvPr/>
        </p:nvSpPr>
        <p:spPr>
          <a:xfrm rot="-5400000">
            <a:off x="9295648" y="2639105"/>
            <a:ext cx="19464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of Faculty</a:t>
            </a:r>
            <a:endParaRPr/>
          </a:p>
        </p:txBody>
      </p:sp>
      <p:cxnSp>
        <p:nvCxnSpPr>
          <p:cNvPr id="103" name="Google Shape;103;p3"/>
          <p:cNvCxnSpPr/>
          <p:nvPr/>
        </p:nvCxnSpPr>
        <p:spPr>
          <a:xfrm rot="10800000">
            <a:off x="7108825" y="4351338"/>
            <a:ext cx="306388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04" name="Google Shape;104;p3"/>
          <p:cNvSpPr/>
          <p:nvPr/>
        </p:nvSpPr>
        <p:spPr>
          <a:xfrm>
            <a:off x="1905000" y="5190992"/>
            <a:ext cx="342900" cy="12541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917700" y="5389430"/>
            <a:ext cx="342900" cy="125413"/>
          </a:xfrm>
          <a:prstGeom prst="rect">
            <a:avLst/>
          </a:prstGeom>
          <a:solidFill>
            <a:srgbClr val="FF33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2317750" y="5178292"/>
            <a:ext cx="16446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2343150" y="5368792"/>
            <a:ext cx="1619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1752600" y="111969"/>
            <a:ext cx="8534400" cy="87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Faculty Rank by Race &amp; Sex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UNC Charlotte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109" name="Google Shape;109;p3"/>
          <p:cNvGraphicFramePr/>
          <p:nvPr>
            <p:extLst>
              <p:ext uri="{D42A27DB-BD31-4B8C-83A1-F6EECF244321}">
                <p14:modId xmlns:p14="http://schemas.microsoft.com/office/powerpoint/2010/main" val="999070032"/>
              </p:ext>
            </p:extLst>
          </p:nvPr>
        </p:nvGraphicFramePr>
        <p:xfrm>
          <a:off x="4495468" y="1041402"/>
          <a:ext cx="2734410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0" name="Google Shape;110;p3"/>
          <p:cNvSpPr txBox="1"/>
          <p:nvPr/>
        </p:nvSpPr>
        <p:spPr>
          <a:xfrm>
            <a:off x="2746377" y="1141978"/>
            <a:ext cx="5196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5445502" y="1141484"/>
            <a:ext cx="9076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– White 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3140075" y="4991864"/>
            <a:ext cx="52877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Non-White: American Indian or Alaska Native, Non-Hispanic Asian,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Non-Hispanic Black, Hispanic, Nat Hawaiian/Other Pacific Islander,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Two or More Races, Unknown</a:t>
            </a:r>
            <a:endParaRPr dirty="0"/>
          </a:p>
        </p:txBody>
      </p:sp>
      <p:graphicFrame>
        <p:nvGraphicFramePr>
          <p:cNvPr id="113" name="Google Shape;113;p3"/>
          <p:cNvGraphicFramePr/>
          <p:nvPr>
            <p:extLst>
              <p:ext uri="{D42A27DB-BD31-4B8C-83A1-F6EECF244321}">
                <p14:modId xmlns:p14="http://schemas.microsoft.com/office/powerpoint/2010/main" val="3664059095"/>
              </p:ext>
            </p:extLst>
          </p:nvPr>
        </p:nvGraphicFramePr>
        <p:xfrm>
          <a:off x="7262019" y="1052419"/>
          <a:ext cx="2734410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4"/>
          <p:cNvGraphicFramePr/>
          <p:nvPr>
            <p:extLst>
              <p:ext uri="{D42A27DB-BD31-4B8C-83A1-F6EECF244321}">
                <p14:modId xmlns:p14="http://schemas.microsoft.com/office/powerpoint/2010/main" val="1654299368"/>
              </p:ext>
            </p:extLst>
          </p:nvPr>
        </p:nvGraphicFramePr>
        <p:xfrm>
          <a:off x="1693863" y="1041402"/>
          <a:ext cx="2768566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0" name="Google Shape;120;p4"/>
          <p:cNvSpPr txBox="1"/>
          <p:nvPr/>
        </p:nvSpPr>
        <p:spPr>
          <a:xfrm rot="-5400000">
            <a:off x="9295648" y="2639105"/>
            <a:ext cx="19464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of Faculty</a:t>
            </a:r>
            <a:endParaRPr/>
          </a:p>
        </p:txBody>
      </p:sp>
      <p:cxnSp>
        <p:nvCxnSpPr>
          <p:cNvPr id="121" name="Google Shape;121;p4"/>
          <p:cNvCxnSpPr/>
          <p:nvPr/>
        </p:nvCxnSpPr>
        <p:spPr>
          <a:xfrm rot="10800000">
            <a:off x="7108825" y="4351338"/>
            <a:ext cx="306388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22" name="Google Shape;122;p4"/>
          <p:cNvSpPr/>
          <p:nvPr/>
        </p:nvSpPr>
        <p:spPr>
          <a:xfrm>
            <a:off x="1905000" y="5190992"/>
            <a:ext cx="342900" cy="12541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917700" y="5389430"/>
            <a:ext cx="342900" cy="125413"/>
          </a:xfrm>
          <a:prstGeom prst="rect">
            <a:avLst/>
          </a:prstGeom>
          <a:solidFill>
            <a:srgbClr val="FF33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317750" y="5178292"/>
            <a:ext cx="16446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2343150" y="5368792"/>
            <a:ext cx="1619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1752600" y="111512"/>
            <a:ext cx="8534400" cy="87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Faculty Rank by Race &amp; Sex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of Liberal Arts &amp;  - Fall 2018</a:t>
            </a:r>
            <a:endParaRPr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127" name="Google Shape;127;p4"/>
          <p:cNvGraphicFramePr/>
          <p:nvPr>
            <p:extLst>
              <p:ext uri="{D42A27DB-BD31-4B8C-83A1-F6EECF244321}">
                <p14:modId xmlns:p14="http://schemas.microsoft.com/office/powerpoint/2010/main" val="2362592289"/>
              </p:ext>
            </p:extLst>
          </p:nvPr>
        </p:nvGraphicFramePr>
        <p:xfrm>
          <a:off x="4495467" y="1041402"/>
          <a:ext cx="2766551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8" name="Google Shape;128;p4"/>
          <p:cNvSpPr txBox="1"/>
          <p:nvPr/>
        </p:nvSpPr>
        <p:spPr>
          <a:xfrm>
            <a:off x="2746377" y="1141978"/>
            <a:ext cx="5196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5445502" y="1141484"/>
            <a:ext cx="9076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– White 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3140075" y="4991864"/>
            <a:ext cx="52877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Non-White: American Indian or Alaska Native, Non-Hispanic Asian,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Non-Hispanic Black, Hispanic, Nat Hawaiian/Other Pacific Islander,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Two or More Races, Unknown</a:t>
            </a:r>
            <a:endParaRPr dirty="0"/>
          </a:p>
        </p:txBody>
      </p:sp>
      <p:graphicFrame>
        <p:nvGraphicFramePr>
          <p:cNvPr id="131" name="Google Shape;131;p4"/>
          <p:cNvGraphicFramePr/>
          <p:nvPr>
            <p:extLst>
              <p:ext uri="{D42A27DB-BD31-4B8C-83A1-F6EECF244321}">
                <p14:modId xmlns:p14="http://schemas.microsoft.com/office/powerpoint/2010/main" val="68971326"/>
              </p:ext>
            </p:extLst>
          </p:nvPr>
        </p:nvGraphicFramePr>
        <p:xfrm>
          <a:off x="7262019" y="1041402"/>
          <a:ext cx="2734410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838200" y="-1507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1" dirty="0">
                <a:latin typeface="Thorndale AMT" panose="02020603050405020304" pitchFamily="18" charset="0"/>
                <a:cs typeface="Thorndale AMT" panose="02020603050405020304" pitchFamily="18" charset="0"/>
              </a:rPr>
              <a:t>Student Demographics by Race/Ethnicity </a:t>
            </a:r>
            <a:br>
              <a:rPr lang="en-US" sz="2800" b="1" dirty="0">
                <a:latin typeface="Thorndale AMT" panose="02020603050405020304" pitchFamily="18" charset="0"/>
                <a:cs typeface="Thorndale AMT" panose="02020603050405020304" pitchFamily="18" charset="0"/>
              </a:rPr>
            </a:br>
            <a:r>
              <a:rPr lang="en-US" sz="2800" b="1" dirty="0">
                <a:latin typeface="Thorndale AMT" panose="02020603050405020304" pitchFamily="18" charset="0"/>
                <a:cs typeface="Thorndale AMT" panose="02020603050405020304" pitchFamily="18" charset="0"/>
              </a:rPr>
              <a:t>College of Liberal Arts &amp; Science - Fall 2018</a:t>
            </a:r>
            <a:endParaRPr sz="2800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graphicFrame>
        <p:nvGraphicFramePr>
          <p:cNvPr id="137" name="Google Shape;137;p5"/>
          <p:cNvGraphicFramePr/>
          <p:nvPr>
            <p:extLst>
              <p:ext uri="{D42A27DB-BD31-4B8C-83A1-F6EECF244321}">
                <p14:modId xmlns:p14="http://schemas.microsoft.com/office/powerpoint/2010/main" val="3651685793"/>
              </p:ext>
            </p:extLst>
          </p:nvPr>
        </p:nvGraphicFramePr>
        <p:xfrm>
          <a:off x="994208" y="1310489"/>
          <a:ext cx="10515600" cy="391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8" name="Google Shape;138;p5"/>
          <p:cNvSpPr txBox="1"/>
          <p:nvPr/>
        </p:nvSpPr>
        <p:spPr>
          <a:xfrm rot="16200000">
            <a:off x="-731380" y="2605207"/>
            <a:ext cx="25565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Percentage of Students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332509" y="365125"/>
            <a:ext cx="11519065" cy="13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Demographics by Sex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Liberal Arts &amp; Science - Fall 2018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4" name="Google Shape;144;p6"/>
          <p:cNvGraphicFramePr/>
          <p:nvPr>
            <p:extLst>
              <p:ext uri="{D42A27DB-BD31-4B8C-83A1-F6EECF244321}">
                <p14:modId xmlns:p14="http://schemas.microsoft.com/office/powerpoint/2010/main" val="24256695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5" name="Google Shape;145;p6"/>
          <p:cNvSpPr txBox="1"/>
          <p:nvPr/>
        </p:nvSpPr>
        <p:spPr>
          <a:xfrm rot="-5400000">
            <a:off x="-767159" y="3600887"/>
            <a:ext cx="24025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Percentage of students</a:t>
            </a:r>
            <a:endParaRPr lang="en-US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956953" y="1992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dirty="0"/>
              <a:t>Climate</a:t>
            </a:r>
            <a:r>
              <a:rPr lang="en-US" dirty="0"/>
              <a:t> </a:t>
            </a:r>
            <a:r>
              <a:rPr lang="en-US" sz="5400" b="1" dirty="0"/>
              <a:t>Data (From COACHE Survey)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836313" y="144888"/>
            <a:ext cx="869002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/>
              <a:t>Summary of Benchmarks: ALL FACULTY</a:t>
            </a:r>
            <a:br>
              <a:rPr lang="en-US" sz="3959" dirty="0"/>
            </a:br>
            <a:endParaRPr sz="3959" dirty="0"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2068133" y="716388"/>
            <a:ext cx="8458201" cy="535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Areas of highest satisfaction: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Facilities and Work Resources, Mentoring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Areas of lowest satisfaction: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Health and Retirement Benefits, Nature of Work - Teaching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Improved since last survey: 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Majority of benchmarks have improved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Worsened since last survey: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Leadership: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Senior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Faculty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Governance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Shared sense of purpose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Understanding the issue at hand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Productivity</a:t>
            </a: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963</Words>
  <Application>Microsoft Macintosh PowerPoint</Application>
  <PresentationFormat>Widescreen</PresentationFormat>
  <Paragraphs>150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Thorndale AMT</vt:lpstr>
      <vt:lpstr>Times New Roman</vt:lpstr>
      <vt:lpstr>Office Theme</vt:lpstr>
      <vt:lpstr>College of Liberal Arts &amp; Science Scorecard</vt:lpstr>
      <vt:lpstr>Data used for this Diversity Scorecard</vt:lpstr>
      <vt:lpstr>PowerPoint Presentation</vt:lpstr>
      <vt:lpstr>PowerPoint Presentation</vt:lpstr>
      <vt:lpstr>Student Demographics by Race/Ethnicity  College of Liberal Arts &amp; Science - Fall 2018</vt:lpstr>
      <vt:lpstr>Student Demographics by Sex College of Liberal Arts &amp; Science - Fall 2018</vt:lpstr>
      <vt:lpstr>Climate Data (From COACHE Survey)</vt:lpstr>
      <vt:lpstr>PowerPoint Presentation</vt:lpstr>
      <vt:lpstr>Summary of Benchmarks: ALL FACULTY </vt:lpstr>
      <vt:lpstr>Summary of Benchmarks: CHHS  </vt:lpstr>
      <vt:lpstr>Divisional Analysis -  College of Liberal Arts &amp; Science</vt:lpstr>
      <vt:lpstr>Summary of Benchmarks Specific to CLAS</vt:lpstr>
      <vt:lpstr>Summary of Benchmarks Specific to CLAS Humanities</vt:lpstr>
      <vt:lpstr>Summary of Benchmarks Specific to CLAS Social Sciences</vt:lpstr>
      <vt:lpstr>Summary of Benchmarks Specific to CLAS Biological Sciences</vt:lpstr>
      <vt:lpstr>Summary of Benchmarks Specific to CLAS Physical Sciences</vt:lpstr>
      <vt:lpstr>Summary of Benchmarks by Demographics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CHHS Score Card</dc:title>
  <dc:creator>Huet, Yvette</dc:creator>
  <cp:lastModifiedBy>Microsoft Office User</cp:lastModifiedBy>
  <cp:revision>27</cp:revision>
  <dcterms:created xsi:type="dcterms:W3CDTF">2019-05-09T15:56:38Z</dcterms:created>
  <dcterms:modified xsi:type="dcterms:W3CDTF">2019-09-05T18:51:29Z</dcterms:modified>
</cp:coreProperties>
</file>