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7"/>
  </p:notesMasterIdLst>
  <p:sldIdLst>
    <p:sldId id="274" r:id="rId2"/>
    <p:sldId id="311" r:id="rId3"/>
    <p:sldId id="275" r:id="rId4"/>
    <p:sldId id="312" r:id="rId5"/>
    <p:sldId id="313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C08CB96-7FA3-4430-AAA5-A9FE1A1178B9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82119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6"/>
            <a:ext cx="2982119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4620064-FD10-4FC2-B65E-B24F51599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0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20064-FD10-4FC2-B65E-B24F51599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Partnership between Academic Affairs (owner of policy) and Student Affairs (owner of records)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20064-FD10-4FC2-B65E-B24F515993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9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20064-FD10-4FC2-B65E-B24F515993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3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20064-FD10-4FC2-B65E-B24F515993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17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20064-FD10-4FC2-B65E-B24F515993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Presentation Title, Arial 44 bold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/>
              <a:t>Friday, January 16, 2009 (presentation date)</a:t>
            </a:r>
          </a:p>
          <a:p>
            <a:pPr lvl="0"/>
            <a:r>
              <a:rPr lang="en-US" dirty="0"/>
              <a:t>Enter presenter’s full name &amp; title – Arial 24 pt both lines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gal.uncc.edu/policies/up-40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a-aib@uncc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G_imageTEMPLATE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" y="0"/>
            <a:ext cx="9129099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381000"/>
            <a:ext cx="8686800" cy="137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Code of Student </a:t>
            </a:r>
          </a:p>
          <a:p>
            <a:r>
              <a:rPr lang="en-US" dirty="0"/>
              <a:t>Academic Integrity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450" y="4496471"/>
            <a:ext cx="914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457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Sept. 4, 2018</a:t>
            </a:r>
          </a:p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Bruce Long, Chair, Academic Integrity Board </a:t>
            </a:r>
          </a:p>
        </p:txBody>
      </p:sp>
    </p:spTree>
    <p:extLst>
      <p:ext uri="{BB962C8B-B14F-4D97-AF65-F5344CB8AC3E}">
        <p14:creationId xmlns:p14="http://schemas.microsoft.com/office/powerpoint/2010/main" val="18069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4400" b="0" dirty="0"/>
              <a:t>Code of Student Academic Integrity</a:t>
            </a:r>
            <a:br>
              <a:rPr lang="en-US" sz="4400" b="0" dirty="0"/>
            </a:br>
            <a:r>
              <a:rPr lang="en-US" sz="4400" b="0" i="1" dirty="0">
                <a:hlinkClick r:id="rId3"/>
              </a:rPr>
              <a:t>University Policy #407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8001000" cy="4343400"/>
          </a:xfrm>
        </p:spPr>
        <p:txBody>
          <a:bodyPr>
            <a:normAutofit/>
          </a:bodyPr>
          <a:lstStyle/>
          <a:p>
            <a:r>
              <a:rPr lang="en-US" dirty="0"/>
              <a:t>Housed in the Division of Academic Affairs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/>
              <a:t>Outlines: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Prohibited behavior within academic coursework;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Definitions of violations;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Procedures for handling cases;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Penalties;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Appeal rights and processes;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Conduct record retention timeframe;</a:t>
            </a:r>
          </a:p>
          <a:p>
            <a:pPr marL="457200" indent="-457200">
              <a:buFontTx/>
              <a:buChar char="-"/>
            </a:pPr>
            <a:r>
              <a:rPr lang="en-US" sz="2600" b="0" dirty="0"/>
              <a:t>Advice to faculty members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22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dirty="0"/>
              <a:t>Code of Student Academic Integrity</a:t>
            </a:r>
            <a:br>
              <a:rPr lang="en-US" b="0" dirty="0"/>
            </a:br>
            <a:r>
              <a:rPr lang="en-US" b="0" i="1" dirty="0"/>
              <a:t>Violations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828800"/>
            <a:ext cx="7924800" cy="4267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Cheating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Fabrication and Falsification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Multiple Submission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Plagiarism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Abuse of Academic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Complicity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Unauthorized collaboration/group work</a:t>
            </a:r>
          </a:p>
          <a:p>
            <a:endParaRPr lang="en-US" sz="2200" b="0" dirty="0"/>
          </a:p>
          <a:p>
            <a:endParaRPr lang="en-US" sz="16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4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dirty="0"/>
              <a:t>Code of Student Academic Integrity</a:t>
            </a:r>
            <a:br>
              <a:rPr lang="en-US" b="0" dirty="0"/>
            </a:br>
            <a:r>
              <a:rPr lang="en-US" b="0" i="1" dirty="0"/>
              <a:t>Resolution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828800"/>
            <a:ext cx="7924800" cy="4267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Settlement (less formal)</a:t>
            </a:r>
          </a:p>
          <a:p>
            <a:pPr marL="687388" indent="-225425">
              <a:buFont typeface="Arial" panose="020B0604020202020204" pitchFamily="34" charset="0"/>
              <a:buChar char="•"/>
            </a:pPr>
            <a:r>
              <a:rPr lang="en-US" b="0" dirty="0"/>
              <a:t>First offense only</a:t>
            </a:r>
          </a:p>
          <a:p>
            <a:pPr marL="687388" indent="-225425">
              <a:buFont typeface="Arial" panose="020B0604020202020204" pitchFamily="34" charset="0"/>
              <a:buChar char="•"/>
            </a:pPr>
            <a:r>
              <a:rPr lang="en-US" b="0" dirty="0"/>
              <a:t>Maximum penalty is F/U in the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Hearing (more formal)</a:t>
            </a:r>
          </a:p>
          <a:p>
            <a:pPr marL="687388" indent="-225425">
              <a:buFont typeface="Wingdings" panose="05000000000000000000" pitchFamily="2" charset="2"/>
              <a:buChar char="§"/>
              <a:tabLst>
                <a:tab pos="7710488" algn="l"/>
              </a:tabLst>
            </a:pPr>
            <a:r>
              <a:rPr lang="en-US" b="0" dirty="0"/>
              <a:t>Two faculty &amp; 1 Student Justice</a:t>
            </a:r>
          </a:p>
          <a:p>
            <a:pPr marL="687388" indent="-225425">
              <a:buFont typeface="Wingdings" panose="05000000000000000000" pitchFamily="2" charset="2"/>
              <a:buChar char="§"/>
              <a:tabLst>
                <a:tab pos="7654925" algn="l"/>
                <a:tab pos="7710488" algn="l"/>
              </a:tabLst>
            </a:pPr>
            <a:r>
              <a:rPr lang="en-US" b="0" dirty="0"/>
              <a:t>Penalties can include expulsion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7654925" algn="l"/>
                <a:tab pos="7710488" algn="l"/>
              </a:tabLst>
            </a:pPr>
            <a:r>
              <a:rPr lang="en-US" b="0" dirty="0"/>
              <a:t>Either option kept on file for 8 years</a:t>
            </a:r>
          </a:p>
          <a:p>
            <a:pPr marL="687388" indent="-225425">
              <a:buFont typeface="Wingdings" panose="05000000000000000000" pitchFamily="2" charset="2"/>
              <a:buChar char="§"/>
              <a:tabLst>
                <a:tab pos="7710488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893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dirty="0"/>
              <a:t>Code of Student Academic Integrity</a:t>
            </a:r>
            <a:br>
              <a:rPr lang="en-US" b="0" dirty="0"/>
            </a:br>
            <a:r>
              <a:rPr lang="en-US" b="0" i="1" dirty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828800"/>
            <a:ext cx="7924800" cy="4267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hlinkClick r:id="rId3"/>
              </a:rPr>
              <a:t>aa-aib@uncc.edu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50500071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 Standard PowerPoint template - green background white text</Template>
  <TotalTime>1209</TotalTime>
  <Words>157</Words>
  <Application>Microsoft Macintosh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UNCCharlotte_template01</vt:lpstr>
      <vt:lpstr>PowerPoint Presentation</vt:lpstr>
      <vt:lpstr> Code of Student Academic Integrity University Policy #407 </vt:lpstr>
      <vt:lpstr>Code of Student Academic Integrity Violations</vt:lpstr>
      <vt:lpstr>Code of Student Academic Integrity Resolution Options</vt:lpstr>
      <vt:lpstr>Code of Student Academic Integrity Questions?</vt:lpstr>
    </vt:vector>
  </TitlesOfParts>
  <Company>UNC Charlotte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Student Responsibility and Appeal Process</dc:title>
  <dc:creator>CRD</dc:creator>
  <cp:lastModifiedBy>Microsoft Office User</cp:lastModifiedBy>
  <cp:revision>303</cp:revision>
  <cp:lastPrinted>2013-09-23T19:14:36Z</cp:lastPrinted>
  <dcterms:created xsi:type="dcterms:W3CDTF">2013-09-22T16:40:20Z</dcterms:created>
  <dcterms:modified xsi:type="dcterms:W3CDTF">2018-09-07T17:35:41Z</dcterms:modified>
</cp:coreProperties>
</file>