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49"/>
  </p:notesMasterIdLst>
  <p:handoutMasterIdLst>
    <p:handoutMasterId r:id="rId50"/>
  </p:handoutMasterIdLst>
  <p:sldIdLst>
    <p:sldId id="256" r:id="rId4"/>
    <p:sldId id="407" r:id="rId5"/>
    <p:sldId id="398" r:id="rId6"/>
    <p:sldId id="414" r:id="rId7"/>
    <p:sldId id="415" r:id="rId8"/>
    <p:sldId id="393" r:id="rId9"/>
    <p:sldId id="394" r:id="rId10"/>
    <p:sldId id="355" r:id="rId11"/>
    <p:sldId id="303" r:id="rId12"/>
    <p:sldId id="304" r:id="rId13"/>
    <p:sldId id="309" r:id="rId14"/>
    <p:sldId id="397" r:id="rId15"/>
    <p:sldId id="317" r:id="rId16"/>
    <p:sldId id="367" r:id="rId17"/>
    <p:sldId id="357" r:id="rId18"/>
    <p:sldId id="358" r:id="rId19"/>
    <p:sldId id="359" r:id="rId20"/>
    <p:sldId id="360" r:id="rId21"/>
    <p:sldId id="361" r:id="rId22"/>
    <p:sldId id="404" r:id="rId23"/>
    <p:sldId id="419" r:id="rId24"/>
    <p:sldId id="420" r:id="rId25"/>
    <p:sldId id="421" r:id="rId26"/>
    <p:sldId id="422" r:id="rId27"/>
    <p:sldId id="333" r:id="rId28"/>
    <p:sldId id="335" r:id="rId29"/>
    <p:sldId id="336" r:id="rId30"/>
    <p:sldId id="403" r:id="rId31"/>
    <p:sldId id="347" r:id="rId32"/>
    <p:sldId id="395" r:id="rId33"/>
    <p:sldId id="384" r:id="rId34"/>
    <p:sldId id="378" r:id="rId35"/>
    <p:sldId id="379" r:id="rId36"/>
    <p:sldId id="418" r:id="rId37"/>
    <p:sldId id="405" r:id="rId38"/>
    <p:sldId id="390" r:id="rId39"/>
    <p:sldId id="385" r:id="rId40"/>
    <p:sldId id="392" r:id="rId41"/>
    <p:sldId id="406" r:id="rId42"/>
    <p:sldId id="416" r:id="rId43"/>
    <p:sldId id="350" r:id="rId44"/>
    <p:sldId id="399" r:id="rId45"/>
    <p:sldId id="387" r:id="rId46"/>
    <p:sldId id="412" r:id="rId47"/>
    <p:sldId id="413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87" autoAdjust="0"/>
  </p:normalViewPr>
  <p:slideViewPr>
    <p:cSldViewPr>
      <p:cViewPr>
        <p:scale>
          <a:sx n="86" d="100"/>
          <a:sy n="86" d="100"/>
        </p:scale>
        <p:origin x="-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54"/>
    </p:cViewPr>
  </p:sorterViewPr>
  <p:notesViewPr>
    <p:cSldViewPr>
      <p:cViewPr varScale="1">
        <p:scale>
          <a:sx n="55" d="100"/>
          <a:sy n="55" d="100"/>
        </p:scale>
        <p:origin x="-253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A6154-EC09-4DFA-BE51-8A806492CCFC}" type="doc">
      <dgm:prSet loTypeId="urn:microsoft.com/office/officeart/2005/8/layout/vList3#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2908D1D-68E8-4FAD-85AA-2DEEBC58F29C}">
      <dgm:prSet/>
      <dgm:spPr/>
      <dgm:t>
        <a:bodyPr/>
        <a:lstStyle/>
        <a:p>
          <a:pPr rtl="0"/>
          <a:r>
            <a:rPr lang="en-US" b="1" dirty="0" smtClean="0"/>
            <a:t>Innovation vital to our economic strength</a:t>
          </a:r>
          <a:endParaRPr lang="en-US" b="1" dirty="0"/>
        </a:p>
      </dgm:t>
    </dgm:pt>
    <dgm:pt modelId="{B8A6432C-CB58-4949-BCE5-85679B7857BA}" type="parTrans" cxnId="{86B503A5-763B-4264-A367-FFD8D3C0331F}">
      <dgm:prSet/>
      <dgm:spPr/>
      <dgm:t>
        <a:bodyPr/>
        <a:lstStyle/>
        <a:p>
          <a:endParaRPr lang="en-US"/>
        </a:p>
      </dgm:t>
    </dgm:pt>
    <dgm:pt modelId="{4505340F-403E-4233-837C-862BD4E7868B}" type="sibTrans" cxnId="{86B503A5-763B-4264-A367-FFD8D3C0331F}">
      <dgm:prSet/>
      <dgm:spPr/>
      <dgm:t>
        <a:bodyPr/>
        <a:lstStyle/>
        <a:p>
          <a:endParaRPr lang="en-US"/>
        </a:p>
      </dgm:t>
    </dgm:pt>
    <dgm:pt modelId="{588AB9A8-64DD-48F8-AA83-1352FB2ED8A4}">
      <dgm:prSet/>
      <dgm:spPr/>
      <dgm:t>
        <a:bodyPr/>
        <a:lstStyle/>
        <a:p>
          <a:pPr rtl="0"/>
          <a:r>
            <a:rPr lang="en-US" b="1" dirty="0" smtClean="0"/>
            <a:t>Startup companies disrupt…</a:t>
          </a:r>
        </a:p>
        <a:p>
          <a:pPr rtl="0"/>
          <a:r>
            <a:rPr lang="en-US" b="1" dirty="0" smtClean="0"/>
            <a:t>creative destruction</a:t>
          </a:r>
          <a:endParaRPr lang="en-US" b="1" dirty="0"/>
        </a:p>
      </dgm:t>
    </dgm:pt>
    <dgm:pt modelId="{CFBDCBFD-5074-4E34-8E43-D53567B1F643}" type="parTrans" cxnId="{E66416CE-90DF-4CD2-8B72-13C3E5D8F5A4}">
      <dgm:prSet/>
      <dgm:spPr/>
      <dgm:t>
        <a:bodyPr/>
        <a:lstStyle/>
        <a:p>
          <a:endParaRPr lang="en-US"/>
        </a:p>
      </dgm:t>
    </dgm:pt>
    <dgm:pt modelId="{3AA42E76-188F-4749-8D15-772C2D924C96}" type="sibTrans" cxnId="{E66416CE-90DF-4CD2-8B72-13C3E5D8F5A4}">
      <dgm:prSet/>
      <dgm:spPr/>
      <dgm:t>
        <a:bodyPr/>
        <a:lstStyle/>
        <a:p>
          <a:endParaRPr lang="en-US"/>
        </a:p>
      </dgm:t>
    </dgm:pt>
    <dgm:pt modelId="{F362B24C-5E78-440E-A489-B39FC677A0C5}">
      <dgm:prSet/>
      <dgm:spPr/>
      <dgm:t>
        <a:bodyPr/>
        <a:lstStyle/>
        <a:p>
          <a:pPr rtl="0"/>
          <a:r>
            <a:rPr lang="en-US" b="1" dirty="0" smtClean="0"/>
            <a:t>Startup companies drive U.S. job growth</a:t>
          </a:r>
          <a:endParaRPr lang="en-US" b="1" dirty="0"/>
        </a:p>
      </dgm:t>
    </dgm:pt>
    <dgm:pt modelId="{4412116C-2F89-4E78-9AFD-FB50CF65ADB2}" type="parTrans" cxnId="{91B633A8-3A74-46D0-956B-13F96ADD6ABA}">
      <dgm:prSet/>
      <dgm:spPr/>
      <dgm:t>
        <a:bodyPr/>
        <a:lstStyle/>
        <a:p>
          <a:endParaRPr lang="en-US"/>
        </a:p>
      </dgm:t>
    </dgm:pt>
    <dgm:pt modelId="{65E64B45-A370-403D-860F-E58FBE1744C8}" type="sibTrans" cxnId="{91B633A8-3A74-46D0-956B-13F96ADD6ABA}">
      <dgm:prSet/>
      <dgm:spPr/>
      <dgm:t>
        <a:bodyPr/>
        <a:lstStyle/>
        <a:p>
          <a:endParaRPr lang="en-US"/>
        </a:p>
      </dgm:t>
    </dgm:pt>
    <dgm:pt modelId="{77AB55A3-BFA7-4F5E-A6E5-4F9537C8F5BA}">
      <dgm:prSet/>
      <dgm:spPr/>
      <dgm:t>
        <a:bodyPr/>
        <a:lstStyle/>
        <a:p>
          <a:pPr rtl="0"/>
          <a:r>
            <a:rPr lang="en-US" b="1" dirty="0" smtClean="0"/>
            <a:t>Disruptive innovation increases productivity and standard of living</a:t>
          </a:r>
          <a:endParaRPr lang="en-US" b="1" dirty="0"/>
        </a:p>
      </dgm:t>
    </dgm:pt>
    <dgm:pt modelId="{0C226A68-3C98-431B-9373-3979293ECD9B}" type="parTrans" cxnId="{0AFD5ECD-2309-4547-BD3A-F7EB59F38781}">
      <dgm:prSet/>
      <dgm:spPr/>
      <dgm:t>
        <a:bodyPr/>
        <a:lstStyle/>
        <a:p>
          <a:endParaRPr lang="en-US"/>
        </a:p>
      </dgm:t>
    </dgm:pt>
    <dgm:pt modelId="{FADFADD5-4F21-4562-AB8E-09ABD20AA6FE}" type="sibTrans" cxnId="{0AFD5ECD-2309-4547-BD3A-F7EB59F38781}">
      <dgm:prSet/>
      <dgm:spPr/>
      <dgm:t>
        <a:bodyPr/>
        <a:lstStyle/>
        <a:p>
          <a:endParaRPr lang="en-US"/>
        </a:p>
      </dgm:t>
    </dgm:pt>
    <dgm:pt modelId="{704611EE-224E-4A11-AC4E-35A134887E1F}" type="pres">
      <dgm:prSet presAssocID="{B56A6154-EC09-4DFA-BE51-8A806492CCF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C71FE-73EC-4CE8-8C8B-725273100595}" type="pres">
      <dgm:prSet presAssocID="{A2908D1D-68E8-4FAD-85AA-2DEEBC58F29C}" presName="composite" presStyleCnt="0"/>
      <dgm:spPr/>
      <dgm:t>
        <a:bodyPr/>
        <a:lstStyle/>
        <a:p>
          <a:endParaRPr lang="en-US"/>
        </a:p>
      </dgm:t>
    </dgm:pt>
    <dgm:pt modelId="{DB59A6FF-B86A-407F-A238-F5FC5A33D86B}" type="pres">
      <dgm:prSet presAssocID="{A2908D1D-68E8-4FAD-85AA-2DEEBC58F29C}" presName="imgShp" presStyleLbl="fgImgPlace1" presStyleIdx="0" presStyleCnt="4"/>
      <dgm:spPr/>
      <dgm:t>
        <a:bodyPr/>
        <a:lstStyle/>
        <a:p>
          <a:endParaRPr lang="en-US"/>
        </a:p>
      </dgm:t>
    </dgm:pt>
    <dgm:pt modelId="{7C20B337-E4B7-4760-8C84-6EA359657C68}" type="pres">
      <dgm:prSet presAssocID="{A2908D1D-68E8-4FAD-85AA-2DEEBC58F29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FEAEA-7A6F-4695-AA31-ED317BE078CE}" type="pres">
      <dgm:prSet presAssocID="{4505340F-403E-4233-837C-862BD4E7868B}" presName="spacing" presStyleCnt="0"/>
      <dgm:spPr/>
      <dgm:t>
        <a:bodyPr/>
        <a:lstStyle/>
        <a:p>
          <a:endParaRPr lang="en-US"/>
        </a:p>
      </dgm:t>
    </dgm:pt>
    <dgm:pt modelId="{265C09B4-3841-47B0-B178-E84F09481C37}" type="pres">
      <dgm:prSet presAssocID="{588AB9A8-64DD-48F8-AA83-1352FB2ED8A4}" presName="composite" presStyleCnt="0"/>
      <dgm:spPr/>
      <dgm:t>
        <a:bodyPr/>
        <a:lstStyle/>
        <a:p>
          <a:endParaRPr lang="en-US"/>
        </a:p>
      </dgm:t>
    </dgm:pt>
    <dgm:pt modelId="{B31A20A8-28F1-4899-86F4-0002C6AAFB98}" type="pres">
      <dgm:prSet presAssocID="{588AB9A8-64DD-48F8-AA83-1352FB2ED8A4}" presName="imgShp" presStyleLbl="fgImgPlace1" presStyleIdx="1" presStyleCnt="4"/>
      <dgm:spPr/>
      <dgm:t>
        <a:bodyPr/>
        <a:lstStyle/>
        <a:p>
          <a:endParaRPr lang="en-US"/>
        </a:p>
      </dgm:t>
    </dgm:pt>
    <dgm:pt modelId="{A46D9B37-1D32-40C9-857F-6D71A19B608F}" type="pres">
      <dgm:prSet presAssocID="{588AB9A8-64DD-48F8-AA83-1352FB2ED8A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1B884-FB90-433F-9177-0B121C72B55E}" type="pres">
      <dgm:prSet presAssocID="{3AA42E76-188F-4749-8D15-772C2D924C96}" presName="spacing" presStyleCnt="0"/>
      <dgm:spPr/>
      <dgm:t>
        <a:bodyPr/>
        <a:lstStyle/>
        <a:p>
          <a:endParaRPr lang="en-US"/>
        </a:p>
      </dgm:t>
    </dgm:pt>
    <dgm:pt modelId="{A6A2E9D2-ACED-4AA7-B4BF-25D61BE643D2}" type="pres">
      <dgm:prSet presAssocID="{F362B24C-5E78-440E-A489-B39FC677A0C5}" presName="composite" presStyleCnt="0"/>
      <dgm:spPr/>
      <dgm:t>
        <a:bodyPr/>
        <a:lstStyle/>
        <a:p>
          <a:endParaRPr lang="en-US"/>
        </a:p>
      </dgm:t>
    </dgm:pt>
    <dgm:pt modelId="{9252B4C8-7BB8-4819-9849-8791A54F4591}" type="pres">
      <dgm:prSet presAssocID="{F362B24C-5E78-440E-A489-B39FC677A0C5}" presName="imgShp" presStyleLbl="fgImgPlace1" presStyleIdx="2" presStyleCnt="4"/>
      <dgm:spPr/>
      <dgm:t>
        <a:bodyPr/>
        <a:lstStyle/>
        <a:p>
          <a:endParaRPr lang="en-US"/>
        </a:p>
      </dgm:t>
    </dgm:pt>
    <dgm:pt modelId="{52432C7C-B319-4680-ABF6-5A250541CC21}" type="pres">
      <dgm:prSet presAssocID="{F362B24C-5E78-440E-A489-B39FC677A0C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DED64-FA9E-4551-B901-6A52E92E48D9}" type="pres">
      <dgm:prSet presAssocID="{65E64B45-A370-403D-860F-E58FBE1744C8}" presName="spacing" presStyleCnt="0"/>
      <dgm:spPr/>
      <dgm:t>
        <a:bodyPr/>
        <a:lstStyle/>
        <a:p>
          <a:endParaRPr lang="en-US"/>
        </a:p>
      </dgm:t>
    </dgm:pt>
    <dgm:pt modelId="{6008510A-83C1-4C5E-82AA-E71357C68483}" type="pres">
      <dgm:prSet presAssocID="{77AB55A3-BFA7-4F5E-A6E5-4F9537C8F5BA}" presName="composite" presStyleCnt="0"/>
      <dgm:spPr/>
      <dgm:t>
        <a:bodyPr/>
        <a:lstStyle/>
        <a:p>
          <a:endParaRPr lang="en-US"/>
        </a:p>
      </dgm:t>
    </dgm:pt>
    <dgm:pt modelId="{C765D23C-DD82-4F91-89F9-9BC893838E5E}" type="pres">
      <dgm:prSet presAssocID="{77AB55A3-BFA7-4F5E-A6E5-4F9537C8F5BA}" presName="imgShp" presStyleLbl="fgImgPlace1" presStyleIdx="3" presStyleCnt="4"/>
      <dgm:spPr/>
      <dgm:t>
        <a:bodyPr/>
        <a:lstStyle/>
        <a:p>
          <a:endParaRPr lang="en-US"/>
        </a:p>
      </dgm:t>
    </dgm:pt>
    <dgm:pt modelId="{5A64244E-6CD8-440A-8956-F25CD74CFB68}" type="pres">
      <dgm:prSet presAssocID="{77AB55A3-BFA7-4F5E-A6E5-4F9537C8F5B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D5ECD-2309-4547-BD3A-F7EB59F38781}" srcId="{B56A6154-EC09-4DFA-BE51-8A806492CCFC}" destId="{77AB55A3-BFA7-4F5E-A6E5-4F9537C8F5BA}" srcOrd="3" destOrd="0" parTransId="{0C226A68-3C98-431B-9373-3979293ECD9B}" sibTransId="{FADFADD5-4F21-4562-AB8E-09ABD20AA6FE}"/>
    <dgm:cxn modelId="{E66416CE-90DF-4CD2-8B72-13C3E5D8F5A4}" srcId="{B56A6154-EC09-4DFA-BE51-8A806492CCFC}" destId="{588AB9A8-64DD-48F8-AA83-1352FB2ED8A4}" srcOrd="1" destOrd="0" parTransId="{CFBDCBFD-5074-4E34-8E43-D53567B1F643}" sibTransId="{3AA42E76-188F-4749-8D15-772C2D924C96}"/>
    <dgm:cxn modelId="{4716BDBD-B6AB-4B12-A9A7-0539575F9382}" type="presOf" srcId="{588AB9A8-64DD-48F8-AA83-1352FB2ED8A4}" destId="{A46D9B37-1D32-40C9-857F-6D71A19B608F}" srcOrd="0" destOrd="0" presId="urn:microsoft.com/office/officeart/2005/8/layout/vList3#1"/>
    <dgm:cxn modelId="{91B633A8-3A74-46D0-956B-13F96ADD6ABA}" srcId="{B56A6154-EC09-4DFA-BE51-8A806492CCFC}" destId="{F362B24C-5E78-440E-A489-B39FC677A0C5}" srcOrd="2" destOrd="0" parTransId="{4412116C-2F89-4E78-9AFD-FB50CF65ADB2}" sibTransId="{65E64B45-A370-403D-860F-E58FBE1744C8}"/>
    <dgm:cxn modelId="{86B503A5-763B-4264-A367-FFD8D3C0331F}" srcId="{B56A6154-EC09-4DFA-BE51-8A806492CCFC}" destId="{A2908D1D-68E8-4FAD-85AA-2DEEBC58F29C}" srcOrd="0" destOrd="0" parTransId="{B8A6432C-CB58-4949-BCE5-85679B7857BA}" sibTransId="{4505340F-403E-4233-837C-862BD4E7868B}"/>
    <dgm:cxn modelId="{F6782CE3-265E-45CE-9C93-AECEA6A9BEC1}" type="presOf" srcId="{77AB55A3-BFA7-4F5E-A6E5-4F9537C8F5BA}" destId="{5A64244E-6CD8-440A-8956-F25CD74CFB68}" srcOrd="0" destOrd="0" presId="urn:microsoft.com/office/officeart/2005/8/layout/vList3#1"/>
    <dgm:cxn modelId="{77CA499F-5EE7-4EB2-9378-A68537243B01}" type="presOf" srcId="{F362B24C-5E78-440E-A489-B39FC677A0C5}" destId="{52432C7C-B319-4680-ABF6-5A250541CC21}" srcOrd="0" destOrd="0" presId="urn:microsoft.com/office/officeart/2005/8/layout/vList3#1"/>
    <dgm:cxn modelId="{256B3F4E-7FC3-4548-BD55-3A5B4EC66B1F}" type="presOf" srcId="{A2908D1D-68E8-4FAD-85AA-2DEEBC58F29C}" destId="{7C20B337-E4B7-4760-8C84-6EA359657C68}" srcOrd="0" destOrd="0" presId="urn:microsoft.com/office/officeart/2005/8/layout/vList3#1"/>
    <dgm:cxn modelId="{310B1CBC-51C7-4B51-A5AE-134E3447F2DF}" type="presOf" srcId="{B56A6154-EC09-4DFA-BE51-8A806492CCFC}" destId="{704611EE-224E-4A11-AC4E-35A134887E1F}" srcOrd="0" destOrd="0" presId="urn:microsoft.com/office/officeart/2005/8/layout/vList3#1"/>
    <dgm:cxn modelId="{96855AD9-7BD5-4FCB-BF89-C61767BFFB7A}" type="presParOf" srcId="{704611EE-224E-4A11-AC4E-35A134887E1F}" destId="{F34C71FE-73EC-4CE8-8C8B-725273100595}" srcOrd="0" destOrd="0" presId="urn:microsoft.com/office/officeart/2005/8/layout/vList3#1"/>
    <dgm:cxn modelId="{A3292AEB-CA44-4637-A5AD-6AF44936145D}" type="presParOf" srcId="{F34C71FE-73EC-4CE8-8C8B-725273100595}" destId="{DB59A6FF-B86A-407F-A238-F5FC5A33D86B}" srcOrd="0" destOrd="0" presId="urn:microsoft.com/office/officeart/2005/8/layout/vList3#1"/>
    <dgm:cxn modelId="{23C43AF4-B6F4-4332-97E2-10F3D414D9B3}" type="presParOf" srcId="{F34C71FE-73EC-4CE8-8C8B-725273100595}" destId="{7C20B337-E4B7-4760-8C84-6EA359657C68}" srcOrd="1" destOrd="0" presId="urn:microsoft.com/office/officeart/2005/8/layout/vList3#1"/>
    <dgm:cxn modelId="{1720C2A6-39A8-4C7F-A7BC-0C9F554B7B0C}" type="presParOf" srcId="{704611EE-224E-4A11-AC4E-35A134887E1F}" destId="{9BEFEAEA-7A6F-4695-AA31-ED317BE078CE}" srcOrd="1" destOrd="0" presId="urn:microsoft.com/office/officeart/2005/8/layout/vList3#1"/>
    <dgm:cxn modelId="{2BA5E917-BDA2-40A8-85F0-2821E05486F5}" type="presParOf" srcId="{704611EE-224E-4A11-AC4E-35A134887E1F}" destId="{265C09B4-3841-47B0-B178-E84F09481C37}" srcOrd="2" destOrd="0" presId="urn:microsoft.com/office/officeart/2005/8/layout/vList3#1"/>
    <dgm:cxn modelId="{02CFEF33-0D7C-432B-8589-4DBB52D85BFD}" type="presParOf" srcId="{265C09B4-3841-47B0-B178-E84F09481C37}" destId="{B31A20A8-28F1-4899-86F4-0002C6AAFB98}" srcOrd="0" destOrd="0" presId="urn:microsoft.com/office/officeart/2005/8/layout/vList3#1"/>
    <dgm:cxn modelId="{E25C454C-3C64-457C-8129-743DF3612912}" type="presParOf" srcId="{265C09B4-3841-47B0-B178-E84F09481C37}" destId="{A46D9B37-1D32-40C9-857F-6D71A19B608F}" srcOrd="1" destOrd="0" presId="urn:microsoft.com/office/officeart/2005/8/layout/vList3#1"/>
    <dgm:cxn modelId="{E5A61308-36C5-4E1D-8F32-6BF7016A3304}" type="presParOf" srcId="{704611EE-224E-4A11-AC4E-35A134887E1F}" destId="{7E91B884-FB90-433F-9177-0B121C72B55E}" srcOrd="3" destOrd="0" presId="urn:microsoft.com/office/officeart/2005/8/layout/vList3#1"/>
    <dgm:cxn modelId="{35BA1135-99CA-4E62-BB07-445B12837B02}" type="presParOf" srcId="{704611EE-224E-4A11-AC4E-35A134887E1F}" destId="{A6A2E9D2-ACED-4AA7-B4BF-25D61BE643D2}" srcOrd="4" destOrd="0" presId="urn:microsoft.com/office/officeart/2005/8/layout/vList3#1"/>
    <dgm:cxn modelId="{34BD63A3-BAB4-47AB-9562-A0D646AE14B9}" type="presParOf" srcId="{A6A2E9D2-ACED-4AA7-B4BF-25D61BE643D2}" destId="{9252B4C8-7BB8-4819-9849-8791A54F4591}" srcOrd="0" destOrd="0" presId="urn:microsoft.com/office/officeart/2005/8/layout/vList3#1"/>
    <dgm:cxn modelId="{937C620F-3A66-4D54-ABB4-0B9D309FE23D}" type="presParOf" srcId="{A6A2E9D2-ACED-4AA7-B4BF-25D61BE643D2}" destId="{52432C7C-B319-4680-ABF6-5A250541CC21}" srcOrd="1" destOrd="0" presId="urn:microsoft.com/office/officeart/2005/8/layout/vList3#1"/>
    <dgm:cxn modelId="{BFB3671F-F165-4D0A-B614-997BB282ACF4}" type="presParOf" srcId="{704611EE-224E-4A11-AC4E-35A134887E1F}" destId="{6A3DED64-FA9E-4551-B901-6A52E92E48D9}" srcOrd="5" destOrd="0" presId="urn:microsoft.com/office/officeart/2005/8/layout/vList3#1"/>
    <dgm:cxn modelId="{D7457FD5-C541-4103-9442-464CD6D81DAA}" type="presParOf" srcId="{704611EE-224E-4A11-AC4E-35A134887E1F}" destId="{6008510A-83C1-4C5E-82AA-E71357C68483}" srcOrd="6" destOrd="0" presId="urn:microsoft.com/office/officeart/2005/8/layout/vList3#1"/>
    <dgm:cxn modelId="{C549D8A3-2F97-46E6-AD58-1CCA6D2854C4}" type="presParOf" srcId="{6008510A-83C1-4C5E-82AA-E71357C68483}" destId="{C765D23C-DD82-4F91-89F9-9BC893838E5E}" srcOrd="0" destOrd="0" presId="urn:microsoft.com/office/officeart/2005/8/layout/vList3#1"/>
    <dgm:cxn modelId="{1FA372AE-7927-4547-9887-23B1C2176AD0}" type="presParOf" srcId="{6008510A-83C1-4C5E-82AA-E71357C68483}" destId="{5A64244E-6CD8-440A-8956-F25CD74CFB6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0B337-E4B7-4760-8C84-6EA359657C68}">
      <dsp:nvSpPr>
        <dsp:cNvPr id="0" name=""/>
        <dsp:cNvSpPr/>
      </dsp:nvSpPr>
      <dsp:spPr>
        <a:xfrm rot="10800000">
          <a:off x="1603601" y="1439"/>
          <a:ext cx="5472684" cy="90057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7128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Innovation vital to our economic strength</a:t>
          </a:r>
          <a:endParaRPr lang="en-US" sz="2200" b="1" kern="1200" dirty="0"/>
        </a:p>
      </dsp:txBody>
      <dsp:txXfrm rot="10800000">
        <a:off x="1828744" y="1439"/>
        <a:ext cx="5247541" cy="900574"/>
      </dsp:txXfrm>
    </dsp:sp>
    <dsp:sp modelId="{DB59A6FF-B86A-407F-A238-F5FC5A33D86B}">
      <dsp:nvSpPr>
        <dsp:cNvPr id="0" name=""/>
        <dsp:cNvSpPr/>
      </dsp:nvSpPr>
      <dsp:spPr>
        <a:xfrm>
          <a:off x="1153314" y="1439"/>
          <a:ext cx="900574" cy="90057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46D9B37-1D32-40C9-857F-6D71A19B608F}">
      <dsp:nvSpPr>
        <dsp:cNvPr id="0" name=""/>
        <dsp:cNvSpPr/>
      </dsp:nvSpPr>
      <dsp:spPr>
        <a:xfrm rot="10800000">
          <a:off x="1603601" y="1170842"/>
          <a:ext cx="5472684" cy="90057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7128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Startup companies disrupt…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creative destruction</a:t>
          </a:r>
          <a:endParaRPr lang="en-US" sz="2200" b="1" kern="1200" dirty="0"/>
        </a:p>
      </dsp:txBody>
      <dsp:txXfrm rot="10800000">
        <a:off x="1828744" y="1170842"/>
        <a:ext cx="5247541" cy="900574"/>
      </dsp:txXfrm>
    </dsp:sp>
    <dsp:sp modelId="{B31A20A8-28F1-4899-86F4-0002C6AAFB98}">
      <dsp:nvSpPr>
        <dsp:cNvPr id="0" name=""/>
        <dsp:cNvSpPr/>
      </dsp:nvSpPr>
      <dsp:spPr>
        <a:xfrm>
          <a:off x="1153314" y="1170842"/>
          <a:ext cx="900574" cy="90057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432C7C-B319-4680-ABF6-5A250541CC21}">
      <dsp:nvSpPr>
        <dsp:cNvPr id="0" name=""/>
        <dsp:cNvSpPr/>
      </dsp:nvSpPr>
      <dsp:spPr>
        <a:xfrm rot="10800000">
          <a:off x="1603601" y="2340245"/>
          <a:ext cx="5472684" cy="90057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7128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Startup companies drive U.S. job growth</a:t>
          </a:r>
          <a:endParaRPr lang="en-US" sz="2200" b="1" kern="1200" dirty="0"/>
        </a:p>
      </dsp:txBody>
      <dsp:txXfrm rot="10800000">
        <a:off x="1828744" y="2340245"/>
        <a:ext cx="5247541" cy="900574"/>
      </dsp:txXfrm>
    </dsp:sp>
    <dsp:sp modelId="{9252B4C8-7BB8-4819-9849-8791A54F4591}">
      <dsp:nvSpPr>
        <dsp:cNvPr id="0" name=""/>
        <dsp:cNvSpPr/>
      </dsp:nvSpPr>
      <dsp:spPr>
        <a:xfrm>
          <a:off x="1153314" y="2340245"/>
          <a:ext cx="900574" cy="90057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64244E-6CD8-440A-8956-F25CD74CFB68}">
      <dsp:nvSpPr>
        <dsp:cNvPr id="0" name=""/>
        <dsp:cNvSpPr/>
      </dsp:nvSpPr>
      <dsp:spPr>
        <a:xfrm rot="10800000">
          <a:off x="1603601" y="3509647"/>
          <a:ext cx="5472684" cy="90057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7128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Disruptive innovation increases productivity and standard of living</a:t>
          </a:r>
          <a:endParaRPr lang="en-US" sz="2200" b="1" kern="1200" dirty="0"/>
        </a:p>
      </dsp:txBody>
      <dsp:txXfrm rot="10800000">
        <a:off x="1828744" y="3509647"/>
        <a:ext cx="5247541" cy="900574"/>
      </dsp:txXfrm>
    </dsp:sp>
    <dsp:sp modelId="{C765D23C-DD82-4F91-89F9-9BC893838E5E}">
      <dsp:nvSpPr>
        <dsp:cNvPr id="0" name=""/>
        <dsp:cNvSpPr/>
      </dsp:nvSpPr>
      <dsp:spPr>
        <a:xfrm>
          <a:off x="1153314" y="3509647"/>
          <a:ext cx="900574" cy="90057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r>
              <a:rPr lang="en-US" dirty="0" smtClean="0"/>
              <a:t>3/19/2013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www.ventureprise.org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D32DDB8-8B37-4CC3-90B9-613468F28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55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F73AD21-BE35-4085-8D1D-E82EB97B9109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EEB733C-1107-40A4-97AB-57EA3FD12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7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6C7A9-8317-8344-9ACF-A2C900B651E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49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B733C-1107-40A4-97AB-57EA3FD123C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0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6D099-7C0A-D847-80E4-E02DAFA24B32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lIns="95632" tIns="46978" rIns="95632" bIns="46978"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23B47B-BC00-4490-9857-FE7317FBEAF4}" type="datetime1">
              <a:rPr lang="en-US"/>
              <a:pPr/>
              <a:t>3/25/13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www.bencraigcenter.com, 704 548-9113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4F41D-470F-4D11-B736-43930A0532D3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183" y="4561226"/>
            <a:ext cx="5850835" cy="431857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2/24/2010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www.bencraigcenter.com, 704 548-9113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9B0E2-0C0D-4FCF-A2CF-83C5D155EC0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183" y="4561226"/>
            <a:ext cx="5850835" cy="4318573"/>
          </a:xfrm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2/24/2010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www.bencraigcenter.com, 704 548-9113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9B0E2-0C0D-4FCF-A2CF-83C5D155EC05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183" y="4561226"/>
            <a:ext cx="5850835" cy="4318573"/>
          </a:xfrm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2/24/2010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www.bencraigcenter.com, 704 548-9113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9B0E2-0C0D-4FCF-A2CF-83C5D155EC05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183" y="4561226"/>
            <a:ext cx="5850835" cy="4318573"/>
          </a:xfrm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-11722" y="5843625"/>
            <a:ext cx="5804108" cy="1014375"/>
          </a:xfrm>
          <a:custGeom>
            <a:avLst/>
            <a:gdLst>
              <a:gd name="connsiteX0" fmla="*/ 0 w 5064369"/>
              <a:gd name="connsiteY0" fmla="*/ 0 h 808892"/>
              <a:gd name="connsiteX1" fmla="*/ 0 w 5064369"/>
              <a:gd name="connsiteY1" fmla="*/ 808892 h 808892"/>
              <a:gd name="connsiteX2" fmla="*/ 5064369 w 5064369"/>
              <a:gd name="connsiteY2" fmla="*/ 808892 h 808892"/>
              <a:gd name="connsiteX3" fmla="*/ 0 w 5064369"/>
              <a:gd name="connsiteY3" fmla="*/ 0 h 808892"/>
              <a:gd name="connsiteX0" fmla="*/ 0 w 5804108"/>
              <a:gd name="connsiteY0" fmla="*/ 0 h 808892"/>
              <a:gd name="connsiteX1" fmla="*/ 0 w 5804108"/>
              <a:gd name="connsiteY1" fmla="*/ 808892 h 808892"/>
              <a:gd name="connsiteX2" fmla="*/ 5804108 w 5804108"/>
              <a:gd name="connsiteY2" fmla="*/ 808892 h 808892"/>
              <a:gd name="connsiteX3" fmla="*/ 0 w 5804108"/>
              <a:gd name="connsiteY3" fmla="*/ 0 h 808892"/>
              <a:gd name="connsiteX0" fmla="*/ 10274 w 5804108"/>
              <a:gd name="connsiteY0" fmla="*/ 0 h 1014375"/>
              <a:gd name="connsiteX1" fmla="*/ 0 w 5804108"/>
              <a:gd name="connsiteY1" fmla="*/ 1014375 h 1014375"/>
              <a:gd name="connsiteX2" fmla="*/ 5804108 w 5804108"/>
              <a:gd name="connsiteY2" fmla="*/ 1014375 h 1014375"/>
              <a:gd name="connsiteX3" fmla="*/ 10274 w 5804108"/>
              <a:gd name="connsiteY3" fmla="*/ 0 h 10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4108" h="1014375">
                <a:moveTo>
                  <a:pt x="10274" y="0"/>
                </a:moveTo>
                <a:lnTo>
                  <a:pt x="0" y="1014375"/>
                </a:lnTo>
                <a:lnTo>
                  <a:pt x="5804108" y="1014375"/>
                </a:lnTo>
                <a:lnTo>
                  <a:pt x="10274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2728974" y="5429102"/>
            <a:ext cx="6415026" cy="1428898"/>
          </a:xfrm>
          <a:custGeom>
            <a:avLst/>
            <a:gdLst>
              <a:gd name="connsiteX0" fmla="*/ 0 w 5767754"/>
              <a:gd name="connsiteY0" fmla="*/ 1336431 h 1336431"/>
              <a:gd name="connsiteX1" fmla="*/ 5767754 w 5767754"/>
              <a:gd name="connsiteY1" fmla="*/ 1336431 h 1336431"/>
              <a:gd name="connsiteX2" fmla="*/ 5767754 w 5767754"/>
              <a:gd name="connsiteY2" fmla="*/ 0 h 1336431"/>
              <a:gd name="connsiteX3" fmla="*/ 0 w 5767754"/>
              <a:gd name="connsiteY3" fmla="*/ 1336431 h 1336431"/>
              <a:gd name="connsiteX0" fmla="*/ 0 w 6415026"/>
              <a:gd name="connsiteY0" fmla="*/ 1336431 h 1336431"/>
              <a:gd name="connsiteX1" fmla="*/ 6415026 w 6415026"/>
              <a:gd name="connsiteY1" fmla="*/ 1336431 h 1336431"/>
              <a:gd name="connsiteX2" fmla="*/ 6415026 w 6415026"/>
              <a:gd name="connsiteY2" fmla="*/ 0 h 1336431"/>
              <a:gd name="connsiteX3" fmla="*/ 0 w 6415026"/>
              <a:gd name="connsiteY3" fmla="*/ 1336431 h 1336431"/>
              <a:gd name="connsiteX0" fmla="*/ 0 w 6415026"/>
              <a:gd name="connsiteY0" fmla="*/ 1428898 h 1428898"/>
              <a:gd name="connsiteX1" fmla="*/ 6415026 w 6415026"/>
              <a:gd name="connsiteY1" fmla="*/ 1428898 h 1428898"/>
              <a:gd name="connsiteX2" fmla="*/ 6415026 w 6415026"/>
              <a:gd name="connsiteY2" fmla="*/ 0 h 1428898"/>
              <a:gd name="connsiteX3" fmla="*/ 0 w 6415026"/>
              <a:gd name="connsiteY3" fmla="*/ 1428898 h 142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5026" h="1428898">
                <a:moveTo>
                  <a:pt x="0" y="1428898"/>
                </a:moveTo>
                <a:lnTo>
                  <a:pt x="6415026" y="1428898"/>
                </a:lnTo>
                <a:lnTo>
                  <a:pt x="6415026" y="0"/>
                </a:lnTo>
                <a:lnTo>
                  <a:pt x="0" y="1428898"/>
                </a:lnTo>
                <a:close/>
              </a:path>
            </a:pathLst>
          </a:custGeom>
          <a:solidFill>
            <a:srgbClr val="660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581400" cy="123668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9524" y="5833368"/>
            <a:ext cx="1671262" cy="753170"/>
          </a:xfrm>
          <a:custGeom>
            <a:avLst/>
            <a:gdLst>
              <a:gd name="connsiteX0" fmla="*/ 9525 w 1171575"/>
              <a:gd name="connsiteY0" fmla="*/ 552450 h 552450"/>
              <a:gd name="connsiteX1" fmla="*/ 1171575 w 1171575"/>
              <a:gd name="connsiteY1" fmla="*/ 200025 h 552450"/>
              <a:gd name="connsiteX2" fmla="*/ 0 w 1171575"/>
              <a:gd name="connsiteY2" fmla="*/ 0 h 552450"/>
              <a:gd name="connsiteX3" fmla="*/ 9525 w 1171575"/>
              <a:gd name="connsiteY3" fmla="*/ 552450 h 552450"/>
              <a:gd name="connsiteX0" fmla="*/ 0 w 1171575"/>
              <a:gd name="connsiteY0" fmla="*/ 547688 h 547688"/>
              <a:gd name="connsiteX1" fmla="*/ 1171575 w 1171575"/>
              <a:gd name="connsiteY1" fmla="*/ 200025 h 547688"/>
              <a:gd name="connsiteX2" fmla="*/ 0 w 1171575"/>
              <a:gd name="connsiteY2" fmla="*/ 0 h 547688"/>
              <a:gd name="connsiteX3" fmla="*/ 0 w 1171575"/>
              <a:gd name="connsiteY3" fmla="*/ 547688 h 547688"/>
              <a:gd name="connsiteX0" fmla="*/ 0 w 1219200"/>
              <a:gd name="connsiteY0" fmla="*/ 547688 h 547688"/>
              <a:gd name="connsiteX1" fmla="*/ 1219200 w 1219200"/>
              <a:gd name="connsiteY1" fmla="*/ 200025 h 547688"/>
              <a:gd name="connsiteX2" fmla="*/ 0 w 1219200"/>
              <a:gd name="connsiteY2" fmla="*/ 0 h 547688"/>
              <a:gd name="connsiteX3" fmla="*/ 0 w 1219200"/>
              <a:gd name="connsiteY3" fmla="*/ 547688 h 547688"/>
              <a:gd name="connsiteX0" fmla="*/ 0 w 1219200"/>
              <a:gd name="connsiteY0" fmla="*/ 783993 h 783993"/>
              <a:gd name="connsiteX1" fmla="*/ 1219200 w 1219200"/>
              <a:gd name="connsiteY1" fmla="*/ 436330 h 783993"/>
              <a:gd name="connsiteX2" fmla="*/ 10274 w 1219200"/>
              <a:gd name="connsiteY2" fmla="*/ 0 h 783993"/>
              <a:gd name="connsiteX3" fmla="*/ 0 w 1219200"/>
              <a:gd name="connsiteY3" fmla="*/ 783993 h 783993"/>
              <a:gd name="connsiteX0" fmla="*/ 0 w 1671262"/>
              <a:gd name="connsiteY0" fmla="*/ 783993 h 783993"/>
              <a:gd name="connsiteX1" fmla="*/ 1671262 w 1671262"/>
              <a:gd name="connsiteY1" fmla="*/ 313040 h 783993"/>
              <a:gd name="connsiteX2" fmla="*/ 10274 w 1671262"/>
              <a:gd name="connsiteY2" fmla="*/ 0 h 783993"/>
              <a:gd name="connsiteX3" fmla="*/ 0 w 1671262"/>
              <a:gd name="connsiteY3" fmla="*/ 783993 h 783993"/>
              <a:gd name="connsiteX0" fmla="*/ 0 w 1671262"/>
              <a:gd name="connsiteY0" fmla="*/ 753170 h 753170"/>
              <a:gd name="connsiteX1" fmla="*/ 1671262 w 1671262"/>
              <a:gd name="connsiteY1" fmla="*/ 282217 h 753170"/>
              <a:gd name="connsiteX2" fmla="*/ 10274 w 1671262"/>
              <a:gd name="connsiteY2" fmla="*/ 0 h 753170"/>
              <a:gd name="connsiteX3" fmla="*/ 0 w 1671262"/>
              <a:gd name="connsiteY3" fmla="*/ 753170 h 75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262" h="753170">
                <a:moveTo>
                  <a:pt x="0" y="753170"/>
                </a:moveTo>
                <a:lnTo>
                  <a:pt x="1671262" y="282217"/>
                </a:lnTo>
                <a:lnTo>
                  <a:pt x="10274" y="0"/>
                </a:lnTo>
                <a:lnTo>
                  <a:pt x="0" y="75317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4040740" y="5969285"/>
            <a:ext cx="2596366" cy="888340"/>
          </a:xfrm>
          <a:custGeom>
            <a:avLst/>
            <a:gdLst>
              <a:gd name="connsiteX0" fmla="*/ 0 w 2558266"/>
              <a:gd name="connsiteY0" fmla="*/ 575353 h 883578"/>
              <a:gd name="connsiteX1" fmla="*/ 1746607 w 2558266"/>
              <a:gd name="connsiteY1" fmla="*/ 883578 h 883578"/>
              <a:gd name="connsiteX2" fmla="*/ 2558266 w 2558266"/>
              <a:gd name="connsiteY2" fmla="*/ 0 h 883578"/>
              <a:gd name="connsiteX3" fmla="*/ 0 w 2558266"/>
              <a:gd name="connsiteY3" fmla="*/ 575353 h 883578"/>
              <a:gd name="connsiteX0" fmla="*/ 0 w 2577316"/>
              <a:gd name="connsiteY0" fmla="*/ 537253 h 883578"/>
              <a:gd name="connsiteX1" fmla="*/ 1765657 w 2577316"/>
              <a:gd name="connsiteY1" fmla="*/ 883578 h 883578"/>
              <a:gd name="connsiteX2" fmla="*/ 2577316 w 2577316"/>
              <a:gd name="connsiteY2" fmla="*/ 0 h 883578"/>
              <a:gd name="connsiteX3" fmla="*/ 0 w 2577316"/>
              <a:gd name="connsiteY3" fmla="*/ 537253 h 883578"/>
              <a:gd name="connsiteX0" fmla="*/ 0 w 2596366"/>
              <a:gd name="connsiteY0" fmla="*/ 580116 h 883578"/>
              <a:gd name="connsiteX1" fmla="*/ 1784707 w 2596366"/>
              <a:gd name="connsiteY1" fmla="*/ 883578 h 883578"/>
              <a:gd name="connsiteX2" fmla="*/ 2596366 w 2596366"/>
              <a:gd name="connsiteY2" fmla="*/ 0 h 883578"/>
              <a:gd name="connsiteX3" fmla="*/ 0 w 2596366"/>
              <a:gd name="connsiteY3" fmla="*/ 580116 h 883578"/>
              <a:gd name="connsiteX0" fmla="*/ 0 w 2596366"/>
              <a:gd name="connsiteY0" fmla="*/ 580116 h 888340"/>
              <a:gd name="connsiteX1" fmla="*/ 1779945 w 2596366"/>
              <a:gd name="connsiteY1" fmla="*/ 888340 h 888340"/>
              <a:gd name="connsiteX2" fmla="*/ 2596366 w 2596366"/>
              <a:gd name="connsiteY2" fmla="*/ 0 h 888340"/>
              <a:gd name="connsiteX3" fmla="*/ 0 w 2596366"/>
              <a:gd name="connsiteY3" fmla="*/ 580116 h 88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366" h="888340">
                <a:moveTo>
                  <a:pt x="0" y="580116"/>
                </a:moveTo>
                <a:lnTo>
                  <a:pt x="1779945" y="888340"/>
                </a:lnTo>
                <a:lnTo>
                  <a:pt x="2596366" y="0"/>
                </a:lnTo>
                <a:lnTo>
                  <a:pt x="0" y="580116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228600" y="6569075"/>
            <a:ext cx="2895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7248524" cy="16033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="1" baseline="0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248524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6696154" y="0"/>
            <a:ext cx="2447846" cy="838200"/>
          </a:xfrm>
          <a:prstGeom prst="rtTriangl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8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D2AEC2-5849-46F2-8CEB-B51BD7922FDE}" type="datetime1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0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8EEF43-371E-47E0-81E4-714C1DFB6947}" type="datetime1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2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0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2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4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9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7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7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3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2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1722" y="5843625"/>
            <a:ext cx="5804108" cy="1014375"/>
          </a:xfrm>
          <a:custGeom>
            <a:avLst/>
            <a:gdLst>
              <a:gd name="connsiteX0" fmla="*/ 0 w 5064369"/>
              <a:gd name="connsiteY0" fmla="*/ 0 h 808892"/>
              <a:gd name="connsiteX1" fmla="*/ 0 w 5064369"/>
              <a:gd name="connsiteY1" fmla="*/ 808892 h 808892"/>
              <a:gd name="connsiteX2" fmla="*/ 5064369 w 5064369"/>
              <a:gd name="connsiteY2" fmla="*/ 808892 h 808892"/>
              <a:gd name="connsiteX3" fmla="*/ 0 w 5064369"/>
              <a:gd name="connsiteY3" fmla="*/ 0 h 808892"/>
              <a:gd name="connsiteX0" fmla="*/ 0 w 5804108"/>
              <a:gd name="connsiteY0" fmla="*/ 0 h 808892"/>
              <a:gd name="connsiteX1" fmla="*/ 0 w 5804108"/>
              <a:gd name="connsiteY1" fmla="*/ 808892 h 808892"/>
              <a:gd name="connsiteX2" fmla="*/ 5804108 w 5804108"/>
              <a:gd name="connsiteY2" fmla="*/ 808892 h 808892"/>
              <a:gd name="connsiteX3" fmla="*/ 0 w 5804108"/>
              <a:gd name="connsiteY3" fmla="*/ 0 h 808892"/>
              <a:gd name="connsiteX0" fmla="*/ 10274 w 5804108"/>
              <a:gd name="connsiteY0" fmla="*/ 0 h 1014375"/>
              <a:gd name="connsiteX1" fmla="*/ 0 w 5804108"/>
              <a:gd name="connsiteY1" fmla="*/ 1014375 h 1014375"/>
              <a:gd name="connsiteX2" fmla="*/ 5804108 w 5804108"/>
              <a:gd name="connsiteY2" fmla="*/ 1014375 h 1014375"/>
              <a:gd name="connsiteX3" fmla="*/ 10274 w 5804108"/>
              <a:gd name="connsiteY3" fmla="*/ 0 h 10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4108" h="1014375">
                <a:moveTo>
                  <a:pt x="10274" y="0"/>
                </a:moveTo>
                <a:lnTo>
                  <a:pt x="0" y="1014375"/>
                </a:lnTo>
                <a:lnTo>
                  <a:pt x="5804108" y="1014375"/>
                </a:lnTo>
                <a:lnTo>
                  <a:pt x="10274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2728974" y="6096922"/>
            <a:ext cx="6415026" cy="761078"/>
          </a:xfrm>
          <a:custGeom>
            <a:avLst/>
            <a:gdLst>
              <a:gd name="connsiteX0" fmla="*/ 0 w 5767754"/>
              <a:gd name="connsiteY0" fmla="*/ 1336431 h 1336431"/>
              <a:gd name="connsiteX1" fmla="*/ 5767754 w 5767754"/>
              <a:gd name="connsiteY1" fmla="*/ 1336431 h 1336431"/>
              <a:gd name="connsiteX2" fmla="*/ 5767754 w 5767754"/>
              <a:gd name="connsiteY2" fmla="*/ 0 h 1336431"/>
              <a:gd name="connsiteX3" fmla="*/ 0 w 5767754"/>
              <a:gd name="connsiteY3" fmla="*/ 1336431 h 1336431"/>
              <a:gd name="connsiteX0" fmla="*/ 0 w 6415026"/>
              <a:gd name="connsiteY0" fmla="*/ 1336431 h 1336431"/>
              <a:gd name="connsiteX1" fmla="*/ 6415026 w 6415026"/>
              <a:gd name="connsiteY1" fmla="*/ 1336431 h 1336431"/>
              <a:gd name="connsiteX2" fmla="*/ 6415026 w 6415026"/>
              <a:gd name="connsiteY2" fmla="*/ 0 h 1336431"/>
              <a:gd name="connsiteX3" fmla="*/ 0 w 6415026"/>
              <a:gd name="connsiteY3" fmla="*/ 1336431 h 1336431"/>
              <a:gd name="connsiteX0" fmla="*/ 0 w 6415026"/>
              <a:gd name="connsiteY0" fmla="*/ 1428898 h 1428898"/>
              <a:gd name="connsiteX1" fmla="*/ 6415026 w 6415026"/>
              <a:gd name="connsiteY1" fmla="*/ 1428898 h 1428898"/>
              <a:gd name="connsiteX2" fmla="*/ 6415026 w 6415026"/>
              <a:gd name="connsiteY2" fmla="*/ 0 h 1428898"/>
              <a:gd name="connsiteX3" fmla="*/ 0 w 6415026"/>
              <a:gd name="connsiteY3" fmla="*/ 1428898 h 1428898"/>
              <a:gd name="connsiteX0" fmla="*/ 0 w 6415026"/>
              <a:gd name="connsiteY0" fmla="*/ 678885 h 678885"/>
              <a:gd name="connsiteX1" fmla="*/ 6415026 w 6415026"/>
              <a:gd name="connsiteY1" fmla="*/ 678885 h 678885"/>
              <a:gd name="connsiteX2" fmla="*/ 6415026 w 6415026"/>
              <a:gd name="connsiteY2" fmla="*/ 0 h 678885"/>
              <a:gd name="connsiteX3" fmla="*/ 0 w 6415026"/>
              <a:gd name="connsiteY3" fmla="*/ 678885 h 678885"/>
              <a:gd name="connsiteX0" fmla="*/ 0 w 6415026"/>
              <a:gd name="connsiteY0" fmla="*/ 761078 h 761078"/>
              <a:gd name="connsiteX1" fmla="*/ 6415026 w 6415026"/>
              <a:gd name="connsiteY1" fmla="*/ 761078 h 761078"/>
              <a:gd name="connsiteX2" fmla="*/ 6415026 w 6415026"/>
              <a:gd name="connsiteY2" fmla="*/ 0 h 761078"/>
              <a:gd name="connsiteX3" fmla="*/ 0 w 6415026"/>
              <a:gd name="connsiteY3" fmla="*/ 761078 h 76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5026" h="761078">
                <a:moveTo>
                  <a:pt x="0" y="761078"/>
                </a:moveTo>
                <a:lnTo>
                  <a:pt x="6415026" y="761078"/>
                </a:lnTo>
                <a:lnTo>
                  <a:pt x="6415026" y="0"/>
                </a:lnTo>
                <a:lnTo>
                  <a:pt x="0" y="761078"/>
                </a:lnTo>
                <a:close/>
              </a:path>
            </a:pathLst>
          </a:custGeom>
          <a:solidFill>
            <a:srgbClr val="660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4321728" y="6267236"/>
            <a:ext cx="3260602" cy="585627"/>
          </a:xfrm>
          <a:custGeom>
            <a:avLst/>
            <a:gdLst>
              <a:gd name="connsiteX0" fmla="*/ 0 w 2558266"/>
              <a:gd name="connsiteY0" fmla="*/ 575353 h 883578"/>
              <a:gd name="connsiteX1" fmla="*/ 1746607 w 2558266"/>
              <a:gd name="connsiteY1" fmla="*/ 883578 h 883578"/>
              <a:gd name="connsiteX2" fmla="*/ 2558266 w 2558266"/>
              <a:gd name="connsiteY2" fmla="*/ 0 h 883578"/>
              <a:gd name="connsiteX3" fmla="*/ 0 w 2558266"/>
              <a:gd name="connsiteY3" fmla="*/ 575353 h 883578"/>
              <a:gd name="connsiteX0" fmla="*/ 0 w 3503489"/>
              <a:gd name="connsiteY0" fmla="*/ 277402 h 585627"/>
              <a:gd name="connsiteX1" fmla="*/ 1746607 w 3503489"/>
              <a:gd name="connsiteY1" fmla="*/ 585627 h 585627"/>
              <a:gd name="connsiteX2" fmla="*/ 3503489 w 3503489"/>
              <a:gd name="connsiteY2" fmla="*/ 0 h 585627"/>
              <a:gd name="connsiteX3" fmla="*/ 0 w 3503489"/>
              <a:gd name="connsiteY3" fmla="*/ 277402 h 585627"/>
              <a:gd name="connsiteX0" fmla="*/ 0 w 3365377"/>
              <a:gd name="connsiteY0" fmla="*/ 215490 h 585627"/>
              <a:gd name="connsiteX1" fmla="*/ 1608495 w 3365377"/>
              <a:gd name="connsiteY1" fmla="*/ 585627 h 585627"/>
              <a:gd name="connsiteX2" fmla="*/ 3365377 w 3365377"/>
              <a:gd name="connsiteY2" fmla="*/ 0 h 585627"/>
              <a:gd name="connsiteX3" fmla="*/ 0 w 3365377"/>
              <a:gd name="connsiteY3" fmla="*/ 215490 h 585627"/>
              <a:gd name="connsiteX0" fmla="*/ 0 w 3370139"/>
              <a:gd name="connsiteY0" fmla="*/ 315502 h 585627"/>
              <a:gd name="connsiteX1" fmla="*/ 1613257 w 3370139"/>
              <a:gd name="connsiteY1" fmla="*/ 585627 h 585627"/>
              <a:gd name="connsiteX2" fmla="*/ 3370139 w 3370139"/>
              <a:gd name="connsiteY2" fmla="*/ 0 h 585627"/>
              <a:gd name="connsiteX3" fmla="*/ 0 w 3370139"/>
              <a:gd name="connsiteY3" fmla="*/ 315502 h 585627"/>
              <a:gd name="connsiteX0" fmla="*/ 0 w 3370139"/>
              <a:gd name="connsiteY0" fmla="*/ 315502 h 552289"/>
              <a:gd name="connsiteX1" fmla="*/ 1613257 w 3370139"/>
              <a:gd name="connsiteY1" fmla="*/ 552289 h 552289"/>
              <a:gd name="connsiteX2" fmla="*/ 3370139 w 3370139"/>
              <a:gd name="connsiteY2" fmla="*/ 0 h 552289"/>
              <a:gd name="connsiteX3" fmla="*/ 0 w 3370139"/>
              <a:gd name="connsiteY3" fmla="*/ 315502 h 552289"/>
              <a:gd name="connsiteX0" fmla="*/ 0 w 3370139"/>
              <a:gd name="connsiteY0" fmla="*/ 315502 h 509427"/>
              <a:gd name="connsiteX1" fmla="*/ 1575157 w 3370139"/>
              <a:gd name="connsiteY1" fmla="*/ 509427 h 509427"/>
              <a:gd name="connsiteX2" fmla="*/ 3370139 w 3370139"/>
              <a:gd name="connsiteY2" fmla="*/ 0 h 509427"/>
              <a:gd name="connsiteX3" fmla="*/ 0 w 3370139"/>
              <a:gd name="connsiteY3" fmla="*/ 315502 h 509427"/>
              <a:gd name="connsiteX0" fmla="*/ 0 w 3370139"/>
              <a:gd name="connsiteY0" fmla="*/ 315502 h 585627"/>
              <a:gd name="connsiteX1" fmla="*/ 1575157 w 3370139"/>
              <a:gd name="connsiteY1" fmla="*/ 585627 h 585627"/>
              <a:gd name="connsiteX2" fmla="*/ 3370139 w 3370139"/>
              <a:gd name="connsiteY2" fmla="*/ 0 h 585627"/>
              <a:gd name="connsiteX3" fmla="*/ 0 w 3370139"/>
              <a:gd name="connsiteY3" fmla="*/ 315502 h 585627"/>
              <a:gd name="connsiteX0" fmla="*/ 0 w 3279652"/>
              <a:gd name="connsiteY0" fmla="*/ 282165 h 585627"/>
              <a:gd name="connsiteX1" fmla="*/ 1484670 w 3279652"/>
              <a:gd name="connsiteY1" fmla="*/ 585627 h 585627"/>
              <a:gd name="connsiteX2" fmla="*/ 3279652 w 3279652"/>
              <a:gd name="connsiteY2" fmla="*/ 0 h 585627"/>
              <a:gd name="connsiteX3" fmla="*/ 0 w 3279652"/>
              <a:gd name="connsiteY3" fmla="*/ 282165 h 585627"/>
              <a:gd name="connsiteX0" fmla="*/ 0 w 3260602"/>
              <a:gd name="connsiteY0" fmla="*/ 334552 h 585627"/>
              <a:gd name="connsiteX1" fmla="*/ 1465620 w 3260602"/>
              <a:gd name="connsiteY1" fmla="*/ 585627 h 585627"/>
              <a:gd name="connsiteX2" fmla="*/ 3260602 w 3260602"/>
              <a:gd name="connsiteY2" fmla="*/ 0 h 585627"/>
              <a:gd name="connsiteX3" fmla="*/ 0 w 3260602"/>
              <a:gd name="connsiteY3" fmla="*/ 334552 h 5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602" h="585627">
                <a:moveTo>
                  <a:pt x="0" y="334552"/>
                </a:moveTo>
                <a:lnTo>
                  <a:pt x="1465620" y="585627"/>
                </a:lnTo>
                <a:lnTo>
                  <a:pt x="3260602" y="0"/>
                </a:lnTo>
                <a:lnTo>
                  <a:pt x="0" y="334552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7183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Ø"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-9524" y="5833368"/>
            <a:ext cx="1671262" cy="753170"/>
          </a:xfrm>
          <a:custGeom>
            <a:avLst/>
            <a:gdLst>
              <a:gd name="connsiteX0" fmla="*/ 9525 w 1171575"/>
              <a:gd name="connsiteY0" fmla="*/ 552450 h 552450"/>
              <a:gd name="connsiteX1" fmla="*/ 1171575 w 1171575"/>
              <a:gd name="connsiteY1" fmla="*/ 200025 h 552450"/>
              <a:gd name="connsiteX2" fmla="*/ 0 w 1171575"/>
              <a:gd name="connsiteY2" fmla="*/ 0 h 552450"/>
              <a:gd name="connsiteX3" fmla="*/ 9525 w 1171575"/>
              <a:gd name="connsiteY3" fmla="*/ 552450 h 552450"/>
              <a:gd name="connsiteX0" fmla="*/ 0 w 1171575"/>
              <a:gd name="connsiteY0" fmla="*/ 547688 h 547688"/>
              <a:gd name="connsiteX1" fmla="*/ 1171575 w 1171575"/>
              <a:gd name="connsiteY1" fmla="*/ 200025 h 547688"/>
              <a:gd name="connsiteX2" fmla="*/ 0 w 1171575"/>
              <a:gd name="connsiteY2" fmla="*/ 0 h 547688"/>
              <a:gd name="connsiteX3" fmla="*/ 0 w 1171575"/>
              <a:gd name="connsiteY3" fmla="*/ 547688 h 547688"/>
              <a:gd name="connsiteX0" fmla="*/ 0 w 1219200"/>
              <a:gd name="connsiteY0" fmla="*/ 547688 h 547688"/>
              <a:gd name="connsiteX1" fmla="*/ 1219200 w 1219200"/>
              <a:gd name="connsiteY1" fmla="*/ 200025 h 547688"/>
              <a:gd name="connsiteX2" fmla="*/ 0 w 1219200"/>
              <a:gd name="connsiteY2" fmla="*/ 0 h 547688"/>
              <a:gd name="connsiteX3" fmla="*/ 0 w 1219200"/>
              <a:gd name="connsiteY3" fmla="*/ 547688 h 547688"/>
              <a:gd name="connsiteX0" fmla="*/ 0 w 1219200"/>
              <a:gd name="connsiteY0" fmla="*/ 783993 h 783993"/>
              <a:gd name="connsiteX1" fmla="*/ 1219200 w 1219200"/>
              <a:gd name="connsiteY1" fmla="*/ 436330 h 783993"/>
              <a:gd name="connsiteX2" fmla="*/ 10274 w 1219200"/>
              <a:gd name="connsiteY2" fmla="*/ 0 h 783993"/>
              <a:gd name="connsiteX3" fmla="*/ 0 w 1219200"/>
              <a:gd name="connsiteY3" fmla="*/ 783993 h 783993"/>
              <a:gd name="connsiteX0" fmla="*/ 0 w 1671262"/>
              <a:gd name="connsiteY0" fmla="*/ 783993 h 783993"/>
              <a:gd name="connsiteX1" fmla="*/ 1671262 w 1671262"/>
              <a:gd name="connsiteY1" fmla="*/ 313040 h 783993"/>
              <a:gd name="connsiteX2" fmla="*/ 10274 w 1671262"/>
              <a:gd name="connsiteY2" fmla="*/ 0 h 783993"/>
              <a:gd name="connsiteX3" fmla="*/ 0 w 1671262"/>
              <a:gd name="connsiteY3" fmla="*/ 783993 h 783993"/>
              <a:gd name="connsiteX0" fmla="*/ 0 w 1671262"/>
              <a:gd name="connsiteY0" fmla="*/ 753170 h 753170"/>
              <a:gd name="connsiteX1" fmla="*/ 1671262 w 1671262"/>
              <a:gd name="connsiteY1" fmla="*/ 282217 h 753170"/>
              <a:gd name="connsiteX2" fmla="*/ 10274 w 1671262"/>
              <a:gd name="connsiteY2" fmla="*/ 0 h 753170"/>
              <a:gd name="connsiteX3" fmla="*/ 0 w 1671262"/>
              <a:gd name="connsiteY3" fmla="*/ 753170 h 75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262" h="753170">
                <a:moveTo>
                  <a:pt x="0" y="753170"/>
                </a:moveTo>
                <a:lnTo>
                  <a:pt x="1671262" y="282217"/>
                </a:lnTo>
                <a:lnTo>
                  <a:pt x="10274" y="0"/>
                </a:lnTo>
                <a:lnTo>
                  <a:pt x="0" y="75317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0" y="6553200"/>
            <a:ext cx="838200" cy="2889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85A81D-5A81-48C7-8C8F-FCC428766652}" type="datetime1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53200"/>
            <a:ext cx="2895600" cy="2889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381000" cy="2889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7087895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08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2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90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20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1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35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4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87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62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8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6115B-6C3D-4CC6-AC57-AAF92D3EBB47}" type="datetime1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01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57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1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8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C12E6-2CE6-4E41-BDB4-866EFB8D7EC5}" type="datetime1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3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D09B3C-7A18-4F30-8DA4-3EDDE26563EF}" type="datetime1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4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3B25C-570B-4F07-BD51-7488AD373F45}" type="datetime1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CC8AAD-A45A-47D5-836D-A2AB27FD003B}" type="datetime1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8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19260B-6404-41BF-80E3-BED6CCF85F69}" type="datetime1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42AC5D-F177-4D24-B154-2680643B895A}" type="datetime1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BB364-6906-4AAF-808B-27DBE29BA9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49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02584-0B29-4BBE-9273-7039F404A27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F3BB-4EEF-4848-86E4-5CF9F045B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AF25-3175-4195-A13C-2008BAE84152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281-D2EF-4B87-AB8B-08B545025D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8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patent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thingsd.com/" TargetMode="External"/><Relationship Id="rId4" Type="http://schemas.openxmlformats.org/officeDocument/2006/relationships/hyperlink" Target="http://www.fastcompany.com/" TargetMode="External"/><Relationship Id="rId5" Type="http://schemas.openxmlformats.org/officeDocument/2006/relationships/hyperlink" Target="http://www.technologyreview.com/" TargetMode="External"/><Relationship Id="rId6" Type="http://schemas.openxmlformats.org/officeDocument/2006/relationships/hyperlink" Target="http://www.wired.com/" TargetMode="External"/><Relationship Id="rId7" Type="http://schemas.openxmlformats.org/officeDocument/2006/relationships/hyperlink" Target="http://steveblank.com/" TargetMode="External"/><Relationship Id="rId8" Type="http://schemas.openxmlformats.org/officeDocument/2006/relationships/hyperlink" Target="http://blog.guykawasaki.com/" TargetMode="External"/><Relationship Id="rId9" Type="http://schemas.openxmlformats.org/officeDocument/2006/relationships/hyperlink" Target="http://www.techcrunch.com/" TargetMode="External"/><Relationship Id="rId10" Type="http://schemas.openxmlformats.org/officeDocument/2006/relationships/hyperlink" Target="http://www.avc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4825"/>
            <a:ext cx="7248524" cy="917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Opportunity Assessment: Business Potential in Intellectual Property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114800"/>
            <a:ext cx="7248524" cy="1337568"/>
          </a:xfrm>
        </p:spPr>
        <p:txBody>
          <a:bodyPr/>
          <a:lstStyle/>
          <a:p>
            <a:r>
              <a:rPr lang="en-US" dirty="0" smtClean="0"/>
              <a:t>Paul Wetenhall</a:t>
            </a:r>
          </a:p>
          <a:p>
            <a:endParaRPr lang="en-US" dirty="0"/>
          </a:p>
          <a:p>
            <a:r>
              <a:rPr lang="en-US" dirty="0" smtClean="0"/>
              <a:t>19 Mar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3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Increasing </a:t>
            </a:r>
            <a:r>
              <a:rPr lang="en-US" dirty="0"/>
              <a:t>the value of a product or a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New </a:t>
            </a:r>
            <a:r>
              <a:rPr lang="en-US" dirty="0"/>
              <a:t>applications of existing means or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Creating </a:t>
            </a:r>
            <a:r>
              <a:rPr lang="en-US" dirty="0"/>
              <a:t>mass </a:t>
            </a:r>
            <a:r>
              <a:rPr lang="en-US" dirty="0" smtClean="0"/>
              <a:t>markets</a:t>
            </a:r>
          </a:p>
          <a:p>
            <a:r>
              <a:rPr lang="en-US" dirty="0" smtClean="0"/>
              <a:t>Customization </a:t>
            </a:r>
            <a:r>
              <a:rPr lang="en-US" dirty="0"/>
              <a:t>for </a:t>
            </a:r>
            <a:r>
              <a:rPr lang="en-US" dirty="0" smtClean="0"/>
              <a:t>individuals</a:t>
            </a:r>
          </a:p>
          <a:p>
            <a:r>
              <a:rPr lang="en-US" dirty="0" smtClean="0"/>
              <a:t>Increasing reach</a:t>
            </a:r>
          </a:p>
          <a:p>
            <a:r>
              <a:rPr lang="en-US" dirty="0" smtClean="0"/>
              <a:t>Managing </a:t>
            </a:r>
            <a:r>
              <a:rPr lang="en-US" dirty="0"/>
              <a:t>the supply </a:t>
            </a:r>
            <a:r>
              <a:rPr lang="en-US" dirty="0" smtClean="0"/>
              <a:t>chain</a:t>
            </a:r>
          </a:p>
          <a:p>
            <a:r>
              <a:rPr lang="en-US" dirty="0" smtClean="0"/>
              <a:t>Convergence </a:t>
            </a:r>
            <a:r>
              <a:rPr lang="en-US" dirty="0"/>
              <a:t>of </a:t>
            </a:r>
            <a:r>
              <a:rPr lang="en-US" dirty="0" smtClean="0"/>
              <a:t>industries</a:t>
            </a:r>
          </a:p>
          <a:p>
            <a:r>
              <a:rPr lang="en-US" dirty="0" smtClean="0"/>
              <a:t>Process innovation</a:t>
            </a:r>
          </a:p>
          <a:p>
            <a:r>
              <a:rPr lang="en-US" dirty="0" smtClean="0"/>
              <a:t>Increasing </a:t>
            </a:r>
            <a:r>
              <a:rPr lang="en-US" dirty="0"/>
              <a:t>the scale of the </a:t>
            </a:r>
            <a:r>
              <a:rPr lang="en-US" dirty="0" smtClean="0"/>
              <a:t>firm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1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Capabilities</a:t>
            </a:r>
          </a:p>
          <a:p>
            <a:pPr lvl="1"/>
            <a:r>
              <a:rPr lang="en-US" dirty="0" smtClean="0"/>
              <a:t>Team members knowledge and capabilities</a:t>
            </a:r>
          </a:p>
          <a:p>
            <a:r>
              <a:rPr lang="en-US" dirty="0" smtClean="0"/>
              <a:t>Novelty</a:t>
            </a:r>
          </a:p>
          <a:p>
            <a:pPr lvl="1"/>
            <a:r>
              <a:rPr lang="en-US" dirty="0" smtClean="0"/>
              <a:t>Significant novel or differentiating or proprietary qualities</a:t>
            </a:r>
          </a:p>
          <a:p>
            <a:pPr lvl="1"/>
            <a:r>
              <a:rPr lang="en-US" dirty="0" smtClean="0"/>
              <a:t>Significant customer value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Can team attract required financial, human, and physical resources?</a:t>
            </a:r>
          </a:p>
          <a:p>
            <a:r>
              <a:rPr lang="en-US" dirty="0" smtClean="0"/>
              <a:t>Return</a:t>
            </a:r>
          </a:p>
          <a:p>
            <a:pPr lvl="1"/>
            <a:r>
              <a:rPr lang="en-US" dirty="0" smtClean="0"/>
              <a:t>Can it be profitable and is return sufficient for risk?</a:t>
            </a:r>
          </a:p>
          <a:p>
            <a:r>
              <a:rPr lang="en-US" dirty="0" smtClean="0"/>
              <a:t>Commitment</a:t>
            </a:r>
          </a:p>
          <a:p>
            <a:pPr lvl="1"/>
            <a:r>
              <a:rPr lang="en-US" dirty="0" smtClean="0"/>
              <a:t>Team commitment and passion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Evaluation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59436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i="1" dirty="0" smtClean="0"/>
              <a:t>Technology Entrepreneurship</a:t>
            </a:r>
            <a:r>
              <a:rPr lang="en-US" sz="1200" dirty="0" smtClean="0"/>
              <a:t>, Byers, Dorf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012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Big is It?</a:t>
            </a:r>
          </a:p>
          <a:p>
            <a:pPr lvl="1"/>
            <a:r>
              <a:rPr lang="en-US" dirty="0" smtClean="0"/>
              <a:t>Identify a Customer and Market Need</a:t>
            </a:r>
          </a:p>
          <a:p>
            <a:pPr lvl="1"/>
            <a:r>
              <a:rPr lang="en-US" dirty="0" smtClean="0"/>
              <a:t>Size the Market</a:t>
            </a:r>
          </a:p>
          <a:p>
            <a:pPr lvl="1"/>
            <a:r>
              <a:rPr lang="en-US" dirty="0"/>
              <a:t>Growth Potential </a:t>
            </a:r>
          </a:p>
          <a:p>
            <a:r>
              <a:rPr lang="en-US" dirty="0" smtClean="0"/>
              <a:t>Competitors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Charlotte Venture Challenge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0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Distinctive factors that give a firm a favorable position in relation to its competitors. </a:t>
            </a:r>
          </a:p>
          <a:p>
            <a:r>
              <a:rPr lang="en-US" b="1" dirty="0" smtClean="0"/>
              <a:t>Sustainable competitive advantage </a:t>
            </a:r>
            <a:r>
              <a:rPr lang="en-US" dirty="0" smtClean="0"/>
              <a:t>is a competitive advantage that can be maintained over a period of time – hopefully, measured in years.</a:t>
            </a:r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4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problem or need and identify the customer.</a:t>
            </a:r>
          </a:p>
          <a:p>
            <a:r>
              <a:rPr lang="en-US" dirty="0" smtClean="0"/>
              <a:t>Explain the proposed solution and the uniqueness of the solution.</a:t>
            </a:r>
          </a:p>
          <a:p>
            <a:r>
              <a:rPr lang="en-US" dirty="0" smtClean="0"/>
              <a:t>Tell why the customer will pay for the solution.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Concept Exercise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114800"/>
            <a:ext cx="6324600" cy="52322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One-page narrative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Sales brochure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24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Development &amp; Business Model Canvas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8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Discovery</a:t>
            </a:r>
          </a:p>
          <a:p>
            <a:pPr lvl="1"/>
            <a:r>
              <a:rPr lang="en-US" dirty="0" smtClean="0"/>
              <a:t>Founder’s vision</a:t>
            </a:r>
          </a:p>
          <a:p>
            <a:pPr lvl="1"/>
            <a:r>
              <a:rPr lang="en-US" dirty="0" smtClean="0"/>
              <a:t>Develop hypotheses</a:t>
            </a:r>
          </a:p>
          <a:p>
            <a:pPr lvl="1"/>
            <a:r>
              <a:rPr lang="en-US" dirty="0" smtClean="0"/>
              <a:t>Test customer reaction to convert hypotheses into facts</a:t>
            </a:r>
          </a:p>
          <a:p>
            <a:r>
              <a:rPr lang="en-US" dirty="0" smtClean="0"/>
              <a:t>Customer Validation</a:t>
            </a:r>
          </a:p>
          <a:p>
            <a:pPr lvl="1"/>
            <a:r>
              <a:rPr lang="en-US" dirty="0" smtClean="0"/>
              <a:t>Test business model to assess if it is repeatable and scalable</a:t>
            </a:r>
          </a:p>
          <a:p>
            <a:r>
              <a:rPr lang="en-US" dirty="0" smtClean="0"/>
              <a:t>Customer Creation</a:t>
            </a:r>
          </a:p>
          <a:p>
            <a:pPr lvl="1"/>
            <a:r>
              <a:rPr lang="en-US" dirty="0" smtClean="0"/>
              <a:t>Build end-user demand and drive it into the sales channel</a:t>
            </a:r>
          </a:p>
          <a:p>
            <a:r>
              <a:rPr lang="en-US" dirty="0" smtClean="0"/>
              <a:t>Company Building</a:t>
            </a:r>
          </a:p>
          <a:p>
            <a:pPr lvl="1"/>
            <a:r>
              <a:rPr lang="en-US" dirty="0" smtClean="0"/>
              <a:t>Execution of a validated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Charlotte Venture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Development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0789" y="5716488"/>
            <a:ext cx="5129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i="1" dirty="0" smtClean="0"/>
              <a:t>The Startup Owner’s Manual</a:t>
            </a:r>
            <a:r>
              <a:rPr lang="en-US" sz="1400" dirty="0" smtClean="0"/>
              <a:t>, Steve Blank and Bob Dorf.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314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0"/>
            <a:ext cx="10299700" cy="6858000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/>
          </p:cNvSpPr>
          <p:nvPr/>
        </p:nvSpPr>
        <p:spPr bwMode="auto">
          <a:xfrm>
            <a:off x="1790700" y="2336800"/>
            <a:ext cx="6146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80000"/>
              </a:lnSpc>
            </a:pPr>
            <a:r>
              <a:rPr lang="en-US" sz="72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  <a:sym typeface="Eraser Dust" charset="0"/>
              </a:rPr>
              <a:t>Business Model Canvas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0"/>
            <a:ext cx="10299700" cy="6858000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/>
          </p:cNvSpPr>
          <p:nvPr/>
        </p:nvSpPr>
        <p:spPr bwMode="auto">
          <a:xfrm>
            <a:off x="1763688" y="1447800"/>
            <a:ext cx="597666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  <a:sym typeface="squeaky chalk sound" charset="0"/>
              </a:rPr>
              <a:t>to describe, challenge, design, and invent business models more </a:t>
            </a:r>
            <a:r>
              <a:rPr lang="en-US" sz="4000" i="1" dirty="0">
                <a:latin typeface="Helvetica"/>
                <a:ea typeface="ＭＳ Ｐゴシック" charset="0"/>
                <a:cs typeface="Helvetica"/>
                <a:sym typeface="squeaky chalk sound" charset="0"/>
              </a:rPr>
              <a:t>systematically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5334000"/>
            <a:ext cx="646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i="1" dirty="0" smtClean="0"/>
              <a:t>Business Model Generation, </a:t>
            </a:r>
            <a:r>
              <a:rPr lang="en-US" sz="1600" dirty="0" smtClean="0"/>
              <a:t>Alexander Osterwalder &amp; Yves Pigneur</a:t>
            </a:r>
          </a:p>
          <a:p>
            <a:r>
              <a:rPr lang="en-US" sz="1600" dirty="0" smtClean="0"/>
              <a:t>www.businessmodelgeneration.com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50350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/>
          </p:cNvSpPr>
          <p:nvPr/>
        </p:nvSpPr>
        <p:spPr bwMode="auto">
          <a:xfrm>
            <a:off x="3733800" y="6550025"/>
            <a:ext cx="2514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sz="1200" dirty="0">
                <a:solidFill>
                  <a:srgbClr val="A6A6A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images by JAM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10800000" flipH="1">
            <a:off x="6705600" y="1011238"/>
            <a:ext cx="1447800" cy="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3962400" y="1011238"/>
            <a:ext cx="12700" cy="127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611746" y="5599112"/>
            <a:ext cx="990600" cy="1588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grpSp>
        <p:nvGrpSpPr>
          <p:cNvPr id="4" name="Group 3"/>
          <p:cNvGrpSpPr/>
          <p:nvPr/>
        </p:nvGrpSpPr>
        <p:grpSpPr>
          <a:xfrm>
            <a:off x="69059" y="330200"/>
            <a:ext cx="9113041" cy="5422900"/>
            <a:chOff x="69059" y="330200"/>
            <a:chExt cx="9113041" cy="5422900"/>
          </a:xfrm>
        </p:grpSpPr>
        <p:sp>
          <p:nvSpPr>
            <p:cNvPr id="70662" name="Line 6"/>
            <p:cNvSpPr>
              <a:spLocks noChangeShapeType="1"/>
            </p:cNvSpPr>
            <p:nvPr/>
          </p:nvSpPr>
          <p:spPr bwMode="auto">
            <a:xfrm>
              <a:off x="345232" y="3581400"/>
              <a:ext cx="914400" cy="1588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7924800" y="2590800"/>
              <a:ext cx="1143000" cy="1588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 rot="10800000" flipH="1">
              <a:off x="3733800" y="5562600"/>
              <a:ext cx="1143000" cy="0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rot="10800000" flipH="1">
              <a:off x="5562600" y="5753100"/>
              <a:ext cx="1143000" cy="0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 rot="10800000" flipH="1">
              <a:off x="7582437" y="5561011"/>
              <a:ext cx="914400" cy="1588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>
              <a:off x="4497945" y="1219803"/>
              <a:ext cx="0" cy="663575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>
              <a:off x="1940495" y="990600"/>
              <a:ext cx="990600" cy="658812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 flipH="1">
              <a:off x="6096000" y="1017588"/>
              <a:ext cx="609600" cy="352425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H="1">
              <a:off x="1259632" y="3124200"/>
              <a:ext cx="457200" cy="448335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 rot="10800000">
              <a:off x="7543800" y="2438400"/>
              <a:ext cx="381000" cy="153988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 rot="10800000">
              <a:off x="7010400" y="5105400"/>
              <a:ext cx="571500" cy="457199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 rot="10800000">
              <a:off x="5181600" y="3505200"/>
              <a:ext cx="381000" cy="2247900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75" name="Line 19"/>
            <p:cNvSpPr>
              <a:spLocks noChangeShapeType="1"/>
            </p:cNvSpPr>
            <p:nvPr/>
          </p:nvSpPr>
          <p:spPr bwMode="auto">
            <a:xfrm rot="10800000">
              <a:off x="3505200" y="3962398"/>
              <a:ext cx="228600" cy="1600201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70676" name="Line 20"/>
            <p:cNvSpPr>
              <a:spLocks noChangeShapeType="1"/>
            </p:cNvSpPr>
            <p:nvPr/>
          </p:nvSpPr>
          <p:spPr bwMode="auto">
            <a:xfrm rot="10800000" flipH="1">
              <a:off x="1587936" y="4800600"/>
              <a:ext cx="621864" cy="800100"/>
            </a:xfrm>
            <a:prstGeom prst="line">
              <a:avLst/>
            </a:prstGeom>
            <a:noFill/>
            <a:ln w="25400" cap="flat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 dirty="0"/>
            </a:p>
          </p:txBody>
        </p:sp>
        <p:sp>
          <p:nvSpPr>
            <p:cNvPr id="31" name="Rectangle 3"/>
            <p:cNvSpPr>
              <a:spLocks/>
            </p:cNvSpPr>
            <p:nvPr/>
          </p:nvSpPr>
          <p:spPr bwMode="auto">
            <a:xfrm>
              <a:off x="7886700" y="1882775"/>
              <a:ext cx="1295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800" dirty="0">
                  <a:solidFill>
                    <a:srgbClr val="A6A6A6"/>
                  </a:solidFill>
                  <a:latin typeface="Helvetica"/>
                  <a:ea typeface="ＭＳ Ｐゴシック" charset="0"/>
                  <a:cs typeface="Helvetica"/>
                  <a:sym typeface="squeaky chalk sound" charset="0"/>
                </a:rPr>
                <a:t>customer segments</a:t>
              </a:r>
            </a:p>
          </p:txBody>
        </p:sp>
        <p:sp>
          <p:nvSpPr>
            <p:cNvPr id="32" name="Rectangle 4"/>
            <p:cNvSpPr>
              <a:spLocks/>
            </p:cNvSpPr>
            <p:nvPr/>
          </p:nvSpPr>
          <p:spPr bwMode="auto">
            <a:xfrm>
              <a:off x="69059" y="3005467"/>
              <a:ext cx="1143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800" dirty="0">
                  <a:solidFill>
                    <a:srgbClr val="A6A6A6"/>
                  </a:solidFill>
                  <a:latin typeface="Helvetica"/>
                  <a:ea typeface="ＭＳ Ｐゴシック" charset="0"/>
                  <a:cs typeface="Helvetica"/>
                  <a:sym typeface="squeaky chalk sound" charset="0"/>
                </a:rPr>
                <a:t>key partners</a:t>
              </a:r>
            </a:p>
          </p:txBody>
        </p:sp>
        <p:sp>
          <p:nvSpPr>
            <p:cNvPr id="33" name="Rectangle 5"/>
            <p:cNvSpPr>
              <a:spLocks/>
            </p:cNvSpPr>
            <p:nvPr/>
          </p:nvSpPr>
          <p:spPr bwMode="auto">
            <a:xfrm>
              <a:off x="244777" y="4914900"/>
              <a:ext cx="1295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800" dirty="0">
                  <a:solidFill>
                    <a:srgbClr val="A6A6A6"/>
                  </a:solidFill>
                  <a:latin typeface="Helvetica"/>
                  <a:ea typeface="ＭＳ Ｐゴシック" charset="0"/>
                  <a:cs typeface="Helvetica"/>
                  <a:sym typeface="squeaky chalk sound" charset="0"/>
                </a:rPr>
                <a:t>cost structure</a:t>
              </a:r>
            </a:p>
          </p:txBody>
        </p:sp>
        <p:sp>
          <p:nvSpPr>
            <p:cNvPr id="34" name="Rectangle 6"/>
            <p:cNvSpPr>
              <a:spLocks/>
            </p:cNvSpPr>
            <p:nvPr/>
          </p:nvSpPr>
          <p:spPr bwMode="auto">
            <a:xfrm>
              <a:off x="7581900" y="4890753"/>
              <a:ext cx="1295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800" dirty="0">
                  <a:solidFill>
                    <a:srgbClr val="A6A6A6"/>
                  </a:solidFill>
                  <a:latin typeface="Helvetica"/>
                  <a:ea typeface="ＭＳ Ｐゴシック" charset="0"/>
                  <a:cs typeface="Helvetica"/>
                  <a:sym typeface="squeaky chalk sound" charset="0"/>
                </a:rPr>
                <a:t>revenue streams</a:t>
              </a:r>
            </a:p>
          </p:txBody>
        </p:sp>
        <p:sp>
          <p:nvSpPr>
            <p:cNvPr id="35" name="Rectangle 7"/>
            <p:cNvSpPr>
              <a:spLocks/>
            </p:cNvSpPr>
            <p:nvPr/>
          </p:nvSpPr>
          <p:spPr bwMode="auto">
            <a:xfrm>
              <a:off x="5676900" y="5372100"/>
              <a:ext cx="1447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800" dirty="0">
                  <a:solidFill>
                    <a:srgbClr val="A6A6A6"/>
                  </a:solidFill>
                  <a:latin typeface="Helvetica"/>
                  <a:ea typeface="ＭＳ Ｐゴシック" charset="0"/>
                  <a:cs typeface="Helvetica"/>
                  <a:sym typeface="squeaky chalk sound" charset="0"/>
                </a:rPr>
                <a:t>channels</a:t>
              </a:r>
            </a:p>
          </p:txBody>
        </p:sp>
        <p:sp>
          <p:nvSpPr>
            <p:cNvPr id="36" name="Rectangle 8"/>
            <p:cNvSpPr>
              <a:spLocks/>
            </p:cNvSpPr>
            <p:nvPr/>
          </p:nvSpPr>
          <p:spPr bwMode="auto">
            <a:xfrm>
              <a:off x="6705600" y="330200"/>
              <a:ext cx="17526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800" dirty="0">
                  <a:solidFill>
                    <a:srgbClr val="A6A6A6"/>
                  </a:solidFill>
                  <a:latin typeface="Helvetica"/>
                  <a:ea typeface="ＭＳ Ｐゴシック" charset="0"/>
                  <a:cs typeface="Helvetica"/>
                  <a:sym typeface="squeaky chalk sound" charset="0"/>
                </a:rPr>
                <a:t>customer relationships</a:t>
              </a:r>
            </a:p>
          </p:txBody>
        </p:sp>
        <p:sp>
          <p:nvSpPr>
            <p:cNvPr id="37" name="Rectangle 9"/>
            <p:cNvSpPr>
              <a:spLocks/>
            </p:cNvSpPr>
            <p:nvPr/>
          </p:nvSpPr>
          <p:spPr bwMode="auto">
            <a:xfrm>
              <a:off x="1259632" y="330200"/>
              <a:ext cx="105596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800" dirty="0">
                  <a:solidFill>
                    <a:srgbClr val="A6A6A6"/>
                  </a:solidFill>
                  <a:latin typeface="Helvetica"/>
                  <a:ea typeface="ＭＳ Ｐゴシック" charset="0"/>
                  <a:cs typeface="Helvetica"/>
                  <a:sym typeface="squeaky chalk sound" charset="0"/>
                </a:rPr>
                <a:t>key activities</a:t>
              </a:r>
            </a:p>
          </p:txBody>
        </p:sp>
        <p:sp>
          <p:nvSpPr>
            <p:cNvPr id="38" name="Rectangle 10"/>
            <p:cNvSpPr>
              <a:spLocks/>
            </p:cNvSpPr>
            <p:nvPr/>
          </p:nvSpPr>
          <p:spPr bwMode="auto">
            <a:xfrm>
              <a:off x="3857765" y="4991100"/>
              <a:ext cx="125496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800" dirty="0">
                  <a:solidFill>
                    <a:srgbClr val="A6A6A6"/>
                  </a:solidFill>
                  <a:latin typeface="Helvetica"/>
                  <a:ea typeface="ＭＳ Ｐゴシック" charset="0"/>
                  <a:cs typeface="Helvetica"/>
                  <a:sym typeface="squeaky chalk sound" charset="0"/>
                </a:rPr>
                <a:t>key resources</a:t>
              </a:r>
            </a:p>
          </p:txBody>
        </p:sp>
        <p:sp>
          <p:nvSpPr>
            <p:cNvPr id="39" name="Rectangle 11"/>
            <p:cNvSpPr>
              <a:spLocks/>
            </p:cNvSpPr>
            <p:nvPr/>
          </p:nvSpPr>
          <p:spPr bwMode="auto">
            <a:xfrm>
              <a:off x="3652769" y="622300"/>
              <a:ext cx="1752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800" dirty="0">
                  <a:solidFill>
                    <a:srgbClr val="A6A6A6"/>
                  </a:solidFill>
                  <a:latin typeface="Helvetica"/>
                  <a:ea typeface="ＭＳ Ｐゴシック" charset="0"/>
                  <a:cs typeface="Helvetica"/>
                  <a:sym typeface="squeaky chalk sound" charset="0"/>
                </a:rPr>
                <a:t>value proposition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Charlotte Venture Challenge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</a:p>
          <a:p>
            <a:r>
              <a:rPr lang="en-US" dirty="0" smtClean="0"/>
              <a:t>Intellectual property &amp; business type</a:t>
            </a:r>
          </a:p>
          <a:p>
            <a:r>
              <a:rPr lang="en-US" dirty="0" smtClean="0"/>
              <a:t>Opportunity identification</a:t>
            </a:r>
          </a:p>
          <a:p>
            <a:r>
              <a:rPr lang="en-US" dirty="0" smtClean="0"/>
              <a:t>Customer development</a:t>
            </a:r>
          </a:p>
          <a:p>
            <a:r>
              <a:rPr lang="en-US" dirty="0" smtClean="0"/>
              <a:t>Value proposition</a:t>
            </a:r>
          </a:p>
          <a:p>
            <a:r>
              <a:rPr lang="en-US" dirty="0" smtClean="0"/>
              <a:t>Entrepreneurship</a:t>
            </a:r>
          </a:p>
          <a:p>
            <a:r>
              <a:rPr lang="en-US" dirty="0" smtClean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87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 numCol="2"/>
          <a:lstStyle/>
          <a:p>
            <a:r>
              <a:rPr lang="en-US" sz="2400" dirty="0" smtClean="0"/>
              <a:t>What value do we deliver?</a:t>
            </a:r>
          </a:p>
          <a:p>
            <a:r>
              <a:rPr lang="en-US" sz="2400" dirty="0" smtClean="0"/>
              <a:t>Which of our customer’s problems are we helping</a:t>
            </a:r>
            <a:r>
              <a:rPr lang="en-US" sz="2400" baseline="0" dirty="0" smtClean="0"/>
              <a:t> solve?</a:t>
            </a:r>
          </a:p>
          <a:p>
            <a:r>
              <a:rPr lang="en-US" sz="2400" baseline="0" dirty="0" smtClean="0"/>
              <a:t>Which customer needs are we satisfying?</a:t>
            </a:r>
          </a:p>
          <a:p>
            <a:r>
              <a:rPr lang="en-US" sz="2400" baseline="0" dirty="0" smtClean="0"/>
              <a:t>What bundles of products and services are we offering to each Customer Segment?</a:t>
            </a:r>
          </a:p>
          <a:p>
            <a:endParaRPr lang="en-US" sz="2400" dirty="0"/>
          </a:p>
          <a:p>
            <a:endParaRPr lang="en-US" sz="2400" baseline="0" dirty="0" smtClean="0"/>
          </a:p>
          <a:p>
            <a:pPr marL="0" indent="0">
              <a:buNone/>
            </a:pPr>
            <a:r>
              <a:rPr lang="en-US" sz="2400" b="1" baseline="0" dirty="0" smtClean="0"/>
              <a:t>Contributors to value</a:t>
            </a:r>
          </a:p>
          <a:p>
            <a:pPr lvl="1"/>
            <a:r>
              <a:rPr lang="en-US" dirty="0" smtClean="0"/>
              <a:t>Newness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Customization</a:t>
            </a:r>
          </a:p>
          <a:p>
            <a:pPr lvl="1"/>
            <a:r>
              <a:rPr lang="en-US" dirty="0" smtClean="0"/>
              <a:t>Cost reduction</a:t>
            </a:r>
          </a:p>
          <a:p>
            <a:pPr lvl="1"/>
            <a:r>
              <a:rPr lang="en-US" dirty="0" smtClean="0"/>
              <a:t>Risk reduction</a:t>
            </a:r>
          </a:p>
          <a:p>
            <a:pPr lvl="1"/>
            <a:r>
              <a:rPr lang="en-US" dirty="0" smtClean="0"/>
              <a:t>Convenience/usability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Brand/status</a:t>
            </a:r>
          </a:p>
          <a:p>
            <a:pPr lvl="1"/>
            <a:r>
              <a:rPr lang="en-US" dirty="0" smtClean="0"/>
              <a:t>Price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customers contacted</a:t>
            </a:r>
          </a:p>
          <a:p>
            <a:pPr lvl="1"/>
            <a:r>
              <a:rPr lang="en-US" dirty="0" smtClean="0"/>
              <a:t>Information/demonstrations given to potential customers</a:t>
            </a:r>
          </a:p>
          <a:p>
            <a:pPr lvl="1"/>
            <a:r>
              <a:rPr lang="en-US" dirty="0" smtClean="0"/>
              <a:t>Or, low fidelity web/mobile app</a:t>
            </a:r>
          </a:p>
          <a:p>
            <a:r>
              <a:rPr lang="en-US" dirty="0" smtClean="0"/>
              <a:t>Potential customer reaction</a:t>
            </a:r>
          </a:p>
          <a:p>
            <a:pPr lvl="1"/>
            <a:r>
              <a:rPr lang="en-US" dirty="0" smtClean="0"/>
              <a:t>Problem validated</a:t>
            </a:r>
          </a:p>
          <a:p>
            <a:pPr lvl="1"/>
            <a:r>
              <a:rPr lang="en-US" dirty="0" smtClean="0"/>
              <a:t>Product capability</a:t>
            </a:r>
          </a:p>
          <a:p>
            <a:pPr lvl="1"/>
            <a:r>
              <a:rPr lang="en-US" dirty="0" smtClean="0"/>
              <a:t>Willingness to purchase at various prices</a:t>
            </a:r>
          </a:p>
          <a:p>
            <a:pPr lvl="1"/>
            <a:r>
              <a:rPr lang="en-US" dirty="0" smtClean="0"/>
              <a:t>Expectations for where and how to buy</a:t>
            </a:r>
          </a:p>
          <a:p>
            <a:pPr lvl="1"/>
            <a:r>
              <a:rPr lang="en-US" dirty="0" smtClean="0"/>
              <a:t>Competitive comparison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Charlotte Venture Challenge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0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8699"/>
          <a:stretch>
            <a:fillRect/>
          </a:stretch>
        </p:blipFill>
        <p:spPr>
          <a:xfrm>
            <a:off x="563366" y="304800"/>
            <a:ext cx="8123433" cy="556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6595" y="5590401"/>
            <a:ext cx="2380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Source: http://giffconstable.com/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13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Charlotte Venture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Hypotheses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365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Automobile Industry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Hypotheses: 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Automotive  industry need lighter materials  to increase fuel efficiency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Hypotheses:2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Automotive industry need safer material during collision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Experiment: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Contact  OEM’s, supplier, manufactures, R&amp;D centers for such material development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066800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Construction Industry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Hypotheses: 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 builders desire materials with low maintenance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Hypotheses:2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 builders desire materials with lower cost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Experiment: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Contact Mass merchandisers and Material manufacturers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48768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 / Fail: Is the “pain” of the customers satisfied by our VP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8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Substantive change of one or more of the Business Model Canvas components</a:t>
            </a:r>
          </a:p>
          <a:p>
            <a:pPr lvl="1"/>
            <a:r>
              <a:rPr lang="en-US" dirty="0" smtClean="0"/>
              <a:t>A minor changes is an Iteration</a:t>
            </a:r>
          </a:p>
          <a:p>
            <a:r>
              <a:rPr lang="en-US" dirty="0" smtClean="0"/>
              <a:t>Pivots are adaptations based on learning</a:t>
            </a:r>
          </a:p>
          <a:p>
            <a:r>
              <a:rPr lang="en-US" dirty="0" smtClean="0"/>
              <a:t>Pivots cost time and money, but may be required for success</a:t>
            </a:r>
          </a:p>
          <a:p>
            <a:r>
              <a:rPr lang="en-US" dirty="0" smtClean="0"/>
              <a:t>Pivots come in many varieties</a:t>
            </a:r>
          </a:p>
          <a:p>
            <a:pPr lvl="1"/>
            <a:r>
              <a:rPr lang="en-US" dirty="0" smtClean="0"/>
              <a:t>Zoom-in or Zoom-out</a:t>
            </a:r>
          </a:p>
          <a:p>
            <a:pPr lvl="1"/>
            <a:r>
              <a:rPr lang="en-US" dirty="0" smtClean="0"/>
              <a:t>Customer Need or Customer Segment</a:t>
            </a:r>
          </a:p>
          <a:p>
            <a:pPr lvl="1"/>
            <a:r>
              <a:rPr lang="en-US" dirty="0" smtClean="0"/>
              <a:t>Platform or Technology</a:t>
            </a:r>
          </a:p>
          <a:p>
            <a:pPr lvl="1"/>
            <a:r>
              <a:rPr lang="en-US" dirty="0" smtClean="0"/>
              <a:t>Business Architecture</a:t>
            </a:r>
          </a:p>
          <a:p>
            <a:pPr lvl="1"/>
            <a:r>
              <a:rPr lang="en-US" dirty="0" smtClean="0"/>
              <a:t>Value Capture</a:t>
            </a:r>
          </a:p>
          <a:p>
            <a:pPr lvl="1"/>
            <a:r>
              <a:rPr lang="en-US" dirty="0" smtClean="0"/>
              <a:t>Channel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Charlotte Venture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3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Value Proposition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Offered to Customer</a:t>
            </a:r>
            <a:endParaRPr lang="en-US" dirty="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Product</a:t>
            </a:r>
            <a:r>
              <a:rPr lang="en-US" dirty="0" smtClean="0"/>
              <a:t>: Performance, quality, features, brand, selection, search, easy to use, safe</a:t>
            </a:r>
          </a:p>
          <a:p>
            <a:r>
              <a:rPr lang="en-US" b="1" dirty="0" smtClean="0"/>
              <a:t>Access</a:t>
            </a:r>
            <a:r>
              <a:rPr lang="en-US" dirty="0" smtClean="0"/>
              <a:t>: 	Convenient, location, nearby, at-hand, easy to find, in a reasonable time</a:t>
            </a:r>
          </a:p>
          <a:p>
            <a:r>
              <a:rPr lang="en-US" b="1" dirty="0" smtClean="0"/>
              <a:t>Service</a:t>
            </a:r>
            <a:r>
              <a:rPr lang="en-US" dirty="0" smtClean="0"/>
              <a:t>: Ordering, delivery, return, check-out</a:t>
            </a:r>
          </a:p>
          <a:p>
            <a:r>
              <a:rPr lang="en-US" b="1" dirty="0" smtClean="0"/>
              <a:t>Experience</a:t>
            </a:r>
            <a:r>
              <a:rPr lang="en-US" dirty="0" smtClean="0"/>
              <a:t>: Emotional, respect, ambiance, fun, intimacy, relationships, community</a:t>
            </a:r>
          </a:p>
          <a:p>
            <a:r>
              <a:rPr lang="en-US" b="1" dirty="0" smtClean="0"/>
              <a:t>Price</a:t>
            </a:r>
            <a:r>
              <a:rPr lang="en-US" dirty="0" smtClean="0"/>
              <a:t>: Fair, visible, consistent, and reasonable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Charlotte Venture Challenge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20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Customer</a:t>
            </a:r>
            <a:endParaRPr lang="en-US" dirty="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Value proposition begins by understanding </a:t>
            </a:r>
            <a:r>
              <a:rPr lang="en-US" b="1" dirty="0" smtClean="0"/>
              <a:t>Who</a:t>
            </a:r>
          </a:p>
          <a:p>
            <a:pPr lvl="1"/>
            <a:r>
              <a:rPr lang="en-US" dirty="0" smtClean="0"/>
              <a:t>Who uses your product/service or a similar current solution?</a:t>
            </a:r>
          </a:p>
          <a:p>
            <a:r>
              <a:rPr lang="en-US" b="1" dirty="0" smtClean="0"/>
              <a:t>What</a:t>
            </a:r>
            <a:r>
              <a:rPr lang="en-US" dirty="0" smtClean="0"/>
              <a:t> is important and motivational to them?</a:t>
            </a:r>
          </a:p>
          <a:p>
            <a:r>
              <a:rPr lang="en-US" b="1" dirty="0" smtClean="0"/>
              <a:t>Why</a:t>
            </a:r>
            <a:r>
              <a:rPr lang="en-US" dirty="0" smtClean="0"/>
              <a:t> buy…do you solve a pain point?</a:t>
            </a:r>
          </a:p>
          <a:p>
            <a:r>
              <a:rPr lang="en-US" b="1" dirty="0" smtClean="0"/>
              <a:t>Where</a:t>
            </a:r>
            <a:r>
              <a:rPr lang="en-US" dirty="0" smtClean="0"/>
              <a:t> and </a:t>
            </a:r>
            <a:r>
              <a:rPr lang="en-US" b="1" dirty="0" smtClean="0"/>
              <a:t>How</a:t>
            </a:r>
            <a:r>
              <a:rPr lang="en-US" dirty="0" smtClean="0"/>
              <a:t> do these people buy?</a:t>
            </a:r>
          </a:p>
          <a:p>
            <a:r>
              <a:rPr lang="en-US" dirty="0" smtClean="0"/>
              <a:t>Are early adopters different?</a:t>
            </a:r>
          </a:p>
          <a:p>
            <a:r>
              <a:rPr lang="en-US" dirty="0" smtClean="0"/>
              <a:t>Are there marquee or referral prospects?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Charlotte Venture Challenge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64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whom are we creating value?</a:t>
            </a:r>
          </a:p>
          <a:p>
            <a:r>
              <a:rPr lang="en-US" dirty="0" smtClean="0"/>
              <a:t>Who are our</a:t>
            </a:r>
            <a:r>
              <a:rPr lang="en-US" baseline="0" dirty="0" smtClean="0"/>
              <a:t> most important customers?</a:t>
            </a:r>
          </a:p>
          <a:p>
            <a:r>
              <a:rPr lang="en-US" baseline="0" dirty="0" smtClean="0"/>
              <a:t>Segment examples</a:t>
            </a:r>
          </a:p>
          <a:p>
            <a:pPr lvl="1"/>
            <a:r>
              <a:rPr lang="en-US" dirty="0" smtClean="0"/>
              <a:t>Mass market</a:t>
            </a:r>
          </a:p>
          <a:p>
            <a:pPr lvl="1"/>
            <a:r>
              <a:rPr lang="en-US" dirty="0" smtClean="0"/>
              <a:t>Niche market</a:t>
            </a:r>
          </a:p>
          <a:p>
            <a:pPr lvl="1"/>
            <a:r>
              <a:rPr lang="en-US" dirty="0" smtClean="0"/>
              <a:t>Segmented</a:t>
            </a:r>
            <a:r>
              <a:rPr lang="en-US" baseline="0" dirty="0" smtClean="0"/>
              <a:t> </a:t>
            </a:r>
          </a:p>
          <a:p>
            <a:pPr lvl="1"/>
            <a:r>
              <a:rPr lang="en-US" baseline="0" dirty="0" smtClean="0"/>
              <a:t>Diversified</a:t>
            </a:r>
          </a:p>
          <a:p>
            <a:pPr lvl="1"/>
            <a:r>
              <a:rPr lang="en-US" baseline="0" dirty="0" smtClean="0"/>
              <a:t>Multi-sided platforms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3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Entrepreneurship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Wetenhall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2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6" r="-24706"/>
          <a:stretch/>
        </p:blipFill>
        <p:spPr>
          <a:xfrm flipH="1">
            <a:off x="6629400" y="0"/>
            <a:ext cx="2514600" cy="167723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066461"/>
              </p:ext>
            </p:extLst>
          </p:nvPr>
        </p:nvGraphicFramePr>
        <p:xfrm>
          <a:off x="381000" y="1295400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550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45" t="16667" r="23345" b="-11905"/>
          <a:stretch/>
        </p:blipFill>
        <p:spPr>
          <a:xfrm>
            <a:off x="6402170" y="0"/>
            <a:ext cx="2741829" cy="18288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Ability to create and build something from practically nothing</a:t>
            </a:r>
          </a:p>
          <a:p>
            <a:pPr lvl="1"/>
            <a:r>
              <a:rPr lang="en-US" dirty="0"/>
              <a:t>Timmons (2000)</a:t>
            </a:r>
          </a:p>
          <a:p>
            <a:r>
              <a:rPr lang="en-US" dirty="0"/>
              <a:t>Creation of an economic organization for gain under conditions of risk</a:t>
            </a:r>
          </a:p>
          <a:p>
            <a:pPr lvl="1"/>
            <a:r>
              <a:rPr lang="en-US" dirty="0"/>
              <a:t>Dollinger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Charlotte Venture Challenge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121990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2" r="18182"/>
          <a:stretch/>
        </p:blipFill>
        <p:spPr>
          <a:xfrm>
            <a:off x="6629400" y="-2382"/>
            <a:ext cx="2514600" cy="16772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Entrepreneur?</a:t>
            </a:r>
          </a:p>
        </p:txBody>
      </p:sp>
      <p:sp>
        <p:nvSpPr>
          <p:cNvPr id="9" name="Freeform 8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 descr="ch02_exh013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2327" r="11667" b="2202"/>
          <a:stretch>
            <a:fillRect/>
          </a:stretch>
        </p:blipFill>
        <p:spPr bwMode="auto">
          <a:xfrm>
            <a:off x="535228" y="1905000"/>
            <a:ext cx="7541972" cy="25146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24818" y="5410199"/>
            <a:ext cx="7162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Timmons and Spinelli</a:t>
            </a:r>
          </a:p>
        </p:txBody>
      </p:sp>
    </p:spTree>
    <p:extLst>
      <p:ext uri="{BB962C8B-B14F-4D97-AF65-F5344CB8AC3E}">
        <p14:creationId xmlns:p14="http://schemas.microsoft.com/office/powerpoint/2010/main" val="303475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of 549 founders in tech, growth firms</a:t>
            </a:r>
          </a:p>
          <a:p>
            <a:r>
              <a:rPr lang="en-US" dirty="0" smtClean="0"/>
              <a:t>Top success factors</a:t>
            </a:r>
          </a:p>
          <a:p>
            <a:pPr lvl="1"/>
            <a:r>
              <a:rPr lang="en-US" dirty="0" smtClean="0"/>
              <a:t>Prior work experience</a:t>
            </a:r>
          </a:p>
          <a:p>
            <a:pPr lvl="1"/>
            <a:r>
              <a:rPr lang="en-US" dirty="0" smtClean="0"/>
              <a:t>Lessons from success and from failure</a:t>
            </a:r>
          </a:p>
          <a:p>
            <a:pPr lvl="1"/>
            <a:r>
              <a:rPr lang="en-US" dirty="0" smtClean="0"/>
              <a:t>Management Team </a:t>
            </a:r>
          </a:p>
          <a:p>
            <a:pPr lvl="1"/>
            <a:r>
              <a:rPr lang="en-US" dirty="0" smtClean="0"/>
              <a:t>Good fortune</a:t>
            </a:r>
          </a:p>
          <a:p>
            <a:pPr lvl="0"/>
            <a:r>
              <a:rPr lang="en-US" dirty="0" smtClean="0"/>
              <a:t>Important success factors</a:t>
            </a:r>
          </a:p>
          <a:p>
            <a:pPr lvl="1"/>
            <a:r>
              <a:rPr lang="en-US" dirty="0" smtClean="0"/>
              <a:t>Professional networks</a:t>
            </a:r>
          </a:p>
          <a:p>
            <a:pPr lvl="1"/>
            <a:r>
              <a:rPr lang="en-US" dirty="0" smtClean="0"/>
              <a:t>University education</a:t>
            </a:r>
            <a:r>
              <a:rPr lang="en-US" baseline="0" dirty="0" smtClean="0"/>
              <a:t> (higher among Ivy League grads)</a:t>
            </a:r>
          </a:p>
          <a:p>
            <a:pPr lvl="1"/>
            <a:r>
              <a:rPr lang="en-US" baseline="0" dirty="0" smtClean="0"/>
              <a:t>Availability of capital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065" y="57150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i="1" dirty="0" smtClean="0"/>
              <a:t>Making of a Successful Entrepreneur, </a:t>
            </a:r>
            <a:r>
              <a:rPr lang="en-US" sz="1200" dirty="0" smtClean="0"/>
              <a:t>V. Wadhwa,  Kauffman Foundation, 2009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6902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</a:t>
            </a:r>
            <a:r>
              <a:rPr lang="en-US" baseline="0" dirty="0" smtClean="0"/>
              <a:t> Entrepreneur con’t.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so important</a:t>
            </a:r>
          </a:p>
          <a:p>
            <a:pPr lvl="1"/>
            <a:r>
              <a:rPr lang="en-US" dirty="0" smtClean="0"/>
              <a:t>Location: mixed</a:t>
            </a:r>
            <a:r>
              <a:rPr lang="en-US" baseline="0" dirty="0" smtClean="0"/>
              <a:t> responses</a:t>
            </a:r>
          </a:p>
          <a:p>
            <a:pPr lvl="1"/>
            <a:r>
              <a:rPr lang="en-US" baseline="0" dirty="0" smtClean="0"/>
              <a:t>Investor advice: stronger among VC-backed</a:t>
            </a:r>
          </a:p>
          <a:p>
            <a:pPr lvl="1"/>
            <a:r>
              <a:rPr lang="en-US" dirty="0" smtClean="0"/>
              <a:t>Alumni networks</a:t>
            </a:r>
          </a:p>
          <a:p>
            <a:pPr lvl="1"/>
            <a:r>
              <a:rPr lang="en-US" dirty="0" smtClean="0"/>
              <a:t>State or regional assistance</a:t>
            </a:r>
          </a:p>
          <a:p>
            <a:r>
              <a:rPr lang="en-US" dirty="0" smtClean="0"/>
              <a:t>Sources of funding</a:t>
            </a:r>
          </a:p>
          <a:p>
            <a:pPr lvl="1"/>
            <a:r>
              <a:rPr lang="en-US" dirty="0" smtClean="0"/>
              <a:t>70% used founders’ personal savings</a:t>
            </a:r>
          </a:p>
          <a:p>
            <a:pPr lvl="1"/>
            <a:r>
              <a:rPr lang="en-US" dirty="0" smtClean="0"/>
              <a:t>About 25% VC or angel for serial founders</a:t>
            </a:r>
          </a:p>
          <a:p>
            <a:pPr lvl="1"/>
            <a:r>
              <a:rPr lang="en-US" dirty="0" smtClean="0"/>
              <a:t>16% friends and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87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7543801" cy="1143000"/>
          </a:xfrm>
        </p:spPr>
        <p:txBody>
          <a:bodyPr/>
          <a:lstStyle/>
          <a:p>
            <a:r>
              <a:rPr lang="en-US" dirty="0" smtClean="0"/>
              <a:t>Company Role…What Is Your 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/>
              <a:t>Titles suggest rank</a:t>
            </a:r>
          </a:p>
          <a:p>
            <a:pPr lvl="1"/>
            <a:r>
              <a:rPr lang="en-US" dirty="0"/>
              <a:t>Chairperson, President, EVP, SVP, VP</a:t>
            </a:r>
          </a:p>
          <a:p>
            <a:r>
              <a:rPr lang="en-US" dirty="0"/>
              <a:t>Positions describe responsibility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276617"/>
              </p:ext>
            </p:extLst>
          </p:nvPr>
        </p:nvGraphicFramePr>
        <p:xfrm>
          <a:off x="685800" y="2971800"/>
          <a:ext cx="75438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4267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Position</a:t>
                      </a:r>
                      <a:endParaRPr lang="en-US" b="1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Role</a:t>
                      </a:r>
                      <a:endParaRPr lang="en-US" b="1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CEO</a:t>
                      </a:r>
                      <a:r>
                        <a:rPr lang="en-US" dirty="0" smtClean="0"/>
                        <a:t>: Chief</a:t>
                      </a:r>
                      <a:r>
                        <a:rPr lang="en-US" baseline="0" dirty="0" smtClean="0"/>
                        <a:t> Executive Officer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Ultimate authority;</a:t>
                      </a:r>
                      <a:r>
                        <a:rPr lang="en-US" baseline="0" dirty="0" smtClean="0"/>
                        <a:t> reports to Board</a:t>
                      </a:r>
                      <a:endParaRPr lang="en-US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COO: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Chief Operating Officer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Operations</a:t>
                      </a:r>
                      <a:endParaRPr lang="en-US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CFO: </a:t>
                      </a:r>
                      <a:r>
                        <a:rPr lang="en-US" dirty="0" smtClean="0"/>
                        <a:t>Chief Financial Officer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Finance;</a:t>
                      </a:r>
                      <a:r>
                        <a:rPr lang="en-US" baseline="0" dirty="0" smtClean="0"/>
                        <a:t> fiduciary</a:t>
                      </a:r>
                      <a:endParaRPr lang="en-US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CMO: </a:t>
                      </a:r>
                      <a:r>
                        <a:rPr lang="en-US" dirty="0" smtClean="0"/>
                        <a:t>Chief Marketing</a:t>
                      </a:r>
                      <a:r>
                        <a:rPr lang="en-US" baseline="0" dirty="0" smtClean="0"/>
                        <a:t> Officer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Marketing, sales, business development</a:t>
                      </a:r>
                      <a:endParaRPr lang="en-US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CTO: </a:t>
                      </a:r>
                      <a:r>
                        <a:rPr lang="en-US" dirty="0" smtClean="0"/>
                        <a:t>Chief</a:t>
                      </a:r>
                      <a:r>
                        <a:rPr lang="en-US" baseline="0" dirty="0" smtClean="0"/>
                        <a:t> Technical Officer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</a:t>
                      </a:r>
                      <a:r>
                        <a:rPr lang="en-US" baseline="0" dirty="0" smtClean="0"/>
                        <a:t> R&amp;D; engineering</a:t>
                      </a:r>
                      <a:endParaRPr lang="en-US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CSO: </a:t>
                      </a:r>
                      <a:r>
                        <a:rPr lang="en-US" dirty="0" smtClean="0"/>
                        <a:t>Chief Scientific Officer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 often in bio </a:t>
                      </a:r>
                      <a:endParaRPr lang="en-US" dirty="0"/>
                    </a:p>
                  </a:txBody>
                  <a:tcPr marL="83820" marR="838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95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Typical Higher Education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9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0454" r="-7500" b="-6818"/>
          <a:stretch/>
        </p:blipFill>
        <p:spPr>
          <a:xfrm flipH="1">
            <a:off x="6288009" y="0"/>
            <a:ext cx="2855993" cy="173736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Academic Undergrad </a:t>
            </a:r>
          </a:p>
          <a:p>
            <a:pPr lvl="1"/>
            <a:r>
              <a:rPr lang="en-US" dirty="0" smtClean="0"/>
              <a:t>Entrepreneurship Certificate </a:t>
            </a:r>
          </a:p>
          <a:p>
            <a:pPr lvl="1"/>
            <a:r>
              <a:rPr lang="en-US" dirty="0" smtClean="0"/>
              <a:t>Five course sequence in Belk College of Business open to any major</a:t>
            </a:r>
          </a:p>
          <a:p>
            <a:r>
              <a:rPr lang="en-US" dirty="0" smtClean="0"/>
              <a:t>Academic Graduate</a:t>
            </a:r>
          </a:p>
          <a:p>
            <a:pPr lvl="1"/>
            <a:r>
              <a:rPr lang="en-US" dirty="0" smtClean="0"/>
              <a:t>Technology Entrepreneurship course</a:t>
            </a:r>
          </a:p>
          <a:p>
            <a:r>
              <a:rPr lang="en-US" dirty="0" smtClean="0"/>
              <a:t>Learning and Networking</a:t>
            </a:r>
          </a:p>
          <a:p>
            <a:pPr lvl="1"/>
            <a:r>
              <a:rPr lang="en-US" dirty="0" smtClean="0"/>
              <a:t>Venture Knowledge series, Ben Craig Center, first Thursday monthly, startup and early stage venture topics</a:t>
            </a:r>
          </a:p>
          <a:p>
            <a:r>
              <a:rPr lang="en-US" dirty="0" smtClean="0"/>
              <a:t>Opportunity Assessment</a:t>
            </a:r>
          </a:p>
          <a:p>
            <a:pPr lvl="1"/>
            <a:r>
              <a:rPr lang="en-US" dirty="0" smtClean="0"/>
              <a:t>Business opportunity assessment for invention disclosure prior to Faculty Patent Committee presentation</a:t>
            </a:r>
          </a:p>
          <a:p>
            <a:r>
              <a:rPr lang="en-US" dirty="0" smtClean="0"/>
              <a:t>Charlotte Venture Challenge</a:t>
            </a:r>
          </a:p>
          <a:p>
            <a:pPr lvl="1"/>
            <a:r>
              <a:rPr lang="en-US" dirty="0" smtClean="0"/>
              <a:t>Business competition annually with workshops, mentoring, and cash prizes </a:t>
            </a:r>
          </a:p>
          <a:p>
            <a:r>
              <a:rPr lang="en-US" dirty="0" smtClean="0"/>
              <a:t>Student Business Incubator</a:t>
            </a:r>
          </a:p>
          <a:p>
            <a:pPr lvl="1"/>
            <a:r>
              <a:rPr lang="en-US" dirty="0" smtClean="0"/>
              <a:t>Business launch assistance including office space at Ben Craig Center</a:t>
            </a:r>
          </a:p>
          <a:p>
            <a:pPr lvl="1"/>
            <a:r>
              <a:rPr lang="en-US" dirty="0" smtClean="0"/>
              <a:t>No cost for initial six months; minimal cost for next 12 months</a:t>
            </a:r>
          </a:p>
          <a:p>
            <a:pPr lvl="1"/>
            <a:r>
              <a:rPr lang="en-US" dirty="0" smtClean="0"/>
              <a:t>Admission application required</a:t>
            </a:r>
          </a:p>
          <a:p>
            <a:r>
              <a:rPr lang="en-US" dirty="0" smtClean="0"/>
              <a:t>Office of Technology Transfer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52400"/>
            <a:ext cx="6172201" cy="1143000"/>
          </a:xfrm>
        </p:spPr>
        <p:txBody>
          <a:bodyPr/>
          <a:lstStyle/>
          <a:p>
            <a:r>
              <a:rPr lang="en-US" dirty="0" smtClean="0"/>
              <a:t>Entrepreneurship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6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310" y="2438400"/>
            <a:ext cx="3200400" cy="923330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$75,000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8135" y="2438400"/>
            <a:ext cx="4267200" cy="369332"/>
          </a:xfrm>
          <a:prstGeom prst="rect">
            <a:avLst/>
          </a:prstGeom>
          <a:noFill/>
          <a:ln w="31750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99"/>
                </a:solidFill>
              </a:rPr>
              <a:t>95 Competitors 2013</a:t>
            </a:r>
            <a:endParaRPr lang="en-US" b="1" dirty="0">
              <a:solidFill>
                <a:srgbClr val="0066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8135" y="2969722"/>
            <a:ext cx="4267200" cy="369332"/>
          </a:xfrm>
          <a:prstGeom prst="rect">
            <a:avLst/>
          </a:prstGeom>
          <a:noFill/>
          <a:ln w="31750">
            <a:solidFill>
              <a:srgbClr val="00669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006699"/>
                </a:solidFill>
              </a:defRPr>
            </a:lvl1pPr>
          </a:lstStyle>
          <a:p>
            <a:r>
              <a:rPr lang="en-US" b="1" dirty="0" smtClean="0"/>
              <a:t>Jan-Apr 2013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9310" y="5486400"/>
            <a:ext cx="8037490" cy="523220"/>
          </a:xfrm>
          <a:prstGeom prst="rect">
            <a:avLst/>
          </a:prstGeom>
          <a:noFill/>
          <a:ln w="31750">
            <a:solidFill>
              <a:srgbClr val="00669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006699"/>
                </a:solidFill>
              </a:defRPr>
            </a:lvl1pPr>
          </a:lstStyle>
          <a:p>
            <a:r>
              <a:rPr lang="en-US" sz="2800" b="1" dirty="0"/>
              <a:t>Mentors </a:t>
            </a:r>
            <a:r>
              <a:rPr lang="en-US" sz="2800" b="1" dirty="0" smtClean="0"/>
              <a:t>and</a:t>
            </a:r>
            <a:r>
              <a:rPr lang="en-US" sz="2800" b="1" dirty="0"/>
              <a:t> </a:t>
            </a:r>
            <a:r>
              <a:rPr lang="en-US" sz="2800" b="1" dirty="0" smtClean="0"/>
              <a:t>Sponsor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6" y="0"/>
            <a:ext cx="7924800" cy="2320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310" y="3581400"/>
            <a:ext cx="8016025" cy="1477328"/>
          </a:xfrm>
          <a:prstGeom prst="rect">
            <a:avLst/>
          </a:prstGeom>
          <a:noFill/>
          <a:ln w="31750">
            <a:solidFill>
              <a:srgbClr val="006699"/>
            </a:solidFill>
          </a:ln>
        </p:spPr>
        <p:txBody>
          <a:bodyPr wrap="square" numCol="2" rtlCol="0">
            <a:noAutofit/>
          </a:bodyPr>
          <a:lstStyle/>
          <a:p>
            <a:r>
              <a:rPr lang="en-US" b="1" dirty="0" smtClean="0">
                <a:solidFill>
                  <a:srgbClr val="006699"/>
                </a:solidFill>
              </a:rPr>
              <a:t>Categories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rgbClr val="006699"/>
                </a:solidFill>
              </a:rPr>
              <a:t>New Energy &amp; High Tech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rgbClr val="006699"/>
                </a:solidFill>
              </a:rPr>
              <a:t>IT &amp; Informatics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rgbClr val="006699"/>
                </a:solidFill>
              </a:rPr>
              <a:t>Biotech &amp; Life Sciences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rgbClr val="006699"/>
                </a:solidFill>
              </a:rPr>
              <a:t>Consumer Products &amp; Services</a:t>
            </a:r>
          </a:p>
          <a:p>
            <a:pPr marL="342900" indent="-342900">
              <a:buFontTx/>
              <a:buAutoNum type="arabicParenR"/>
            </a:pPr>
            <a:endParaRPr lang="en-US" dirty="0" smtClean="0">
              <a:solidFill>
                <a:srgbClr val="00669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rgbClr val="006699"/>
                </a:solidFill>
              </a:rPr>
              <a:t>Undergrad students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rgbClr val="006699"/>
                </a:solidFill>
              </a:rPr>
              <a:t>Grad students</a:t>
            </a:r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too early to speak with the TTO.</a:t>
            </a:r>
          </a:p>
          <a:p>
            <a:r>
              <a:rPr lang="en-US" dirty="0" smtClean="0"/>
              <a:t>Don’t block a patent with premature disclosure</a:t>
            </a:r>
          </a:p>
          <a:p>
            <a:pPr lvl="1"/>
            <a:r>
              <a:rPr lang="en-US" dirty="0" smtClean="0"/>
              <a:t>Publishing</a:t>
            </a:r>
          </a:p>
          <a:p>
            <a:pPr lvl="1"/>
            <a:r>
              <a:rPr lang="en-US" dirty="0" smtClean="0"/>
              <a:t>Conference presentations </a:t>
            </a:r>
          </a:p>
          <a:p>
            <a:r>
              <a:rPr lang="en-US" dirty="0" smtClean="0"/>
              <a:t>TTO has strategies to prevent this without delaying your publications.</a:t>
            </a:r>
          </a:p>
          <a:p>
            <a:endParaRPr lang="en-US" dirty="0" smtClean="0"/>
          </a:p>
          <a:p>
            <a:pPr marL="0" lv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://www.google.com/patents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Transfer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8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813"/>
          <a:stretch/>
        </p:blipFill>
        <p:spPr>
          <a:xfrm flipH="1">
            <a:off x="6629400" y="0"/>
            <a:ext cx="2514600" cy="167723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Charlotte Venture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Incubation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1371600"/>
            <a:ext cx="44196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30A0"/>
              </a:buClr>
            </a:pPr>
            <a:r>
              <a:rPr lang="en-US" dirty="0" smtClean="0"/>
              <a:t>Ben Craig Center since 1986</a:t>
            </a:r>
          </a:p>
          <a:p>
            <a:pPr>
              <a:buClr>
                <a:srgbClr val="7030A0"/>
              </a:buClr>
            </a:pPr>
            <a:r>
              <a:rPr lang="en-US" dirty="0" smtClean="0"/>
              <a:t>130+ client-tenants</a:t>
            </a:r>
          </a:p>
          <a:p>
            <a:pPr lvl="1">
              <a:buClr>
                <a:srgbClr val="7030A0"/>
              </a:buClr>
            </a:pPr>
            <a:r>
              <a:rPr lang="en-US" dirty="0" smtClean="0"/>
              <a:t>Diverse sectors, primarily business services and IT</a:t>
            </a:r>
          </a:p>
          <a:p>
            <a:pPr lvl="1">
              <a:buClr>
                <a:srgbClr val="7030A0"/>
              </a:buClr>
            </a:pPr>
            <a:r>
              <a:rPr lang="en-US" dirty="0" smtClean="0"/>
              <a:t>20 clients &amp; tenants currently</a:t>
            </a:r>
          </a:p>
          <a:p>
            <a:pPr>
              <a:buClr>
                <a:srgbClr val="7030A0"/>
              </a:buClr>
            </a:pPr>
            <a:r>
              <a:rPr lang="en-US" dirty="0" smtClean="0"/>
              <a:t>Services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400" dirty="0" smtClean="0"/>
              <a:t>Facility simplicity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400" dirty="0" smtClean="0"/>
              <a:t>Learning &amp; connecting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400" dirty="0" smtClean="0"/>
              <a:t>Business assistance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400" dirty="0" smtClean="0"/>
              <a:t>Coaching &amp; mentoring</a:t>
            </a:r>
          </a:p>
          <a:p>
            <a:pPr>
              <a:buClr>
                <a:srgbClr val="7030A0"/>
              </a:buClr>
            </a:pPr>
            <a:r>
              <a:rPr lang="en-US" dirty="0" smtClean="0"/>
              <a:t>PORTAL Building 2014</a:t>
            </a:r>
          </a:p>
          <a:p>
            <a:pPr>
              <a:buClr>
                <a:srgbClr val="7030A0"/>
              </a:buClr>
            </a:pPr>
            <a:endParaRPr lang="en-US" dirty="0" smtClean="0"/>
          </a:p>
          <a:p>
            <a:pPr>
              <a:buClr>
                <a:srgbClr val="7030A0"/>
              </a:buClr>
            </a:pPr>
            <a:endParaRPr lang="en-US" dirty="0"/>
          </a:p>
        </p:txBody>
      </p:sp>
      <p:pic>
        <p:nvPicPr>
          <p:cNvPr id="13" name="Picture 6" descr="Outside of Ben Craig Center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4"/>
          <a:stretch/>
        </p:blipFill>
        <p:spPr>
          <a:xfrm>
            <a:off x="5181600" y="1600200"/>
            <a:ext cx="3351003" cy="32414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81600" y="50027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Arial Rounded MT Bold" pitchFamily="34" charset="0"/>
              </a:rPr>
              <a:t>Digital Optics</a:t>
            </a:r>
            <a:endParaRPr lang="en-US" b="1" i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25" y="5397278"/>
            <a:ext cx="1847172" cy="5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23"/>
          <a:stretch/>
        </p:blipFill>
        <p:spPr>
          <a:xfrm>
            <a:off x="6610764" y="-13268"/>
            <a:ext cx="2533235" cy="16896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/>
          <a:lstStyle/>
          <a:p>
            <a:r>
              <a:rPr lang="en-US" dirty="0" smtClean="0"/>
              <a:t>Disruptive Characteristics</a:t>
            </a:r>
            <a:endParaRPr lang="en-US" dirty="0"/>
          </a:p>
          <a:p>
            <a:pPr lvl="1"/>
            <a:r>
              <a:rPr lang="en-US" dirty="0" smtClean="0"/>
              <a:t>Cheaper</a:t>
            </a:r>
          </a:p>
          <a:p>
            <a:pPr lvl="1"/>
            <a:r>
              <a:rPr lang="en-US" dirty="0" smtClean="0"/>
              <a:t>Simpler</a:t>
            </a:r>
          </a:p>
          <a:p>
            <a:pPr lvl="1"/>
            <a:r>
              <a:rPr lang="en-US" dirty="0" smtClean="0"/>
              <a:t>Smaller</a:t>
            </a:r>
          </a:p>
          <a:p>
            <a:pPr lvl="1"/>
            <a:r>
              <a:rPr lang="en-US" dirty="0" smtClean="0"/>
              <a:t>More convenient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lvl="1"/>
            <a:r>
              <a:rPr lang="en-US" dirty="0"/>
              <a:t>Cell </a:t>
            </a:r>
            <a:r>
              <a:rPr lang="en-US" dirty="0" smtClean="0"/>
              <a:t>Phone &amp; Skype </a:t>
            </a:r>
            <a:r>
              <a:rPr lang="en-US" dirty="0"/>
              <a:t>vs. Land Line </a:t>
            </a:r>
            <a:r>
              <a:rPr lang="en-US" dirty="0" smtClean="0"/>
              <a:t>Phone</a:t>
            </a:r>
            <a:endParaRPr lang="en-US" dirty="0"/>
          </a:p>
          <a:p>
            <a:pPr lvl="1"/>
            <a:r>
              <a:rPr lang="en-US" dirty="0"/>
              <a:t>Netflix vs. Blockbuster</a:t>
            </a:r>
          </a:p>
          <a:p>
            <a:pPr lvl="1"/>
            <a:r>
              <a:rPr lang="en-US" dirty="0"/>
              <a:t>Apple products generally</a:t>
            </a:r>
          </a:p>
          <a:p>
            <a:pPr lvl="1"/>
            <a:r>
              <a:rPr lang="en-US" dirty="0"/>
              <a:t>Nucor minimill vs. US </a:t>
            </a:r>
            <a:r>
              <a:rPr lang="en-US" dirty="0" smtClean="0"/>
              <a:t>Steel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 Innovation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562600"/>
            <a:ext cx="569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Clayton Christensen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3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3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 Pitch</a:t>
            </a:r>
            <a:endParaRPr lang="en-US" dirty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Capture interest</a:t>
            </a:r>
          </a:p>
          <a:p>
            <a:pPr lvl="1"/>
            <a:r>
              <a:rPr lang="en-US" dirty="0" smtClean="0"/>
              <a:t>Almost a spoken Executive Summary</a:t>
            </a:r>
          </a:p>
          <a:p>
            <a:r>
              <a:rPr lang="en-US" dirty="0" smtClean="0"/>
              <a:t>Generally 60 seconds </a:t>
            </a:r>
          </a:p>
          <a:p>
            <a:pPr lvl="1"/>
            <a:r>
              <a:rPr lang="en-US" dirty="0" smtClean="0"/>
              <a:t>Short enough to be remembered</a:t>
            </a:r>
          </a:p>
          <a:p>
            <a:r>
              <a:rPr lang="en-US" dirty="0" smtClean="0"/>
              <a:t>Paint a picture – be persuasive!</a:t>
            </a:r>
          </a:p>
          <a:p>
            <a:r>
              <a:rPr lang="en-US" dirty="0" smtClean="0"/>
              <a:t>Construct in “layers”</a:t>
            </a:r>
          </a:p>
          <a:p>
            <a:pPr lvl="1"/>
            <a:r>
              <a:rPr lang="en-US" dirty="0" smtClean="0"/>
              <a:t>Each sentence tells more detail</a:t>
            </a:r>
          </a:p>
        </p:txBody>
      </p:sp>
    </p:spTree>
    <p:extLst>
      <p:ext uri="{BB962C8B-B14F-4D97-AF65-F5344CB8AC3E}">
        <p14:creationId xmlns:p14="http://schemas.microsoft.com/office/powerpoint/2010/main" val="3756344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/>
              <a:t>Make Something People Want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dirty="0" smtClean="0"/>
              <a:t>Paul Graham</a:t>
            </a:r>
          </a:p>
          <a:p>
            <a:pPr marL="0" indent="0" algn="ctr">
              <a:buNone/>
            </a:pPr>
            <a:r>
              <a:rPr lang="en-US" dirty="0" smtClean="0"/>
              <a:t>Veteran </a:t>
            </a:r>
            <a:r>
              <a:rPr lang="en-US" dirty="0"/>
              <a:t>entrepreneur and founder of Y Combinator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Charlotte Venture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1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45" t="16667" r="23345" b="-11905"/>
          <a:stretch/>
        </p:blipFill>
        <p:spPr>
          <a:xfrm>
            <a:off x="6402170" y="0"/>
            <a:ext cx="2741829" cy="18288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0938"/>
              </p:ext>
            </p:extLst>
          </p:nvPr>
        </p:nvGraphicFramePr>
        <p:xfrm>
          <a:off x="609600" y="1397000"/>
          <a:ext cx="7772400" cy="229108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3505200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Commercialization &amp;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Charlotte Venture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Devin Collins</a:t>
                      </a:r>
                    </a:p>
                    <a:p>
                      <a:r>
                        <a:rPr lang="en-US" dirty="0" smtClean="0"/>
                        <a:t>devin.collins@uncc.edu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Incubator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Aldrich</a:t>
                      </a:r>
                    </a:p>
                    <a:p>
                      <a:r>
                        <a:rPr lang="en-US" dirty="0" smtClean="0"/>
                        <a:t>robert.aldrich@ventureprise.org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Ventureprise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 Wetenhall</a:t>
                      </a:r>
                    </a:p>
                    <a:p>
                      <a:r>
                        <a:rPr lang="en-US" dirty="0" smtClean="0"/>
                        <a:t>paul.wetenhall@ventureprise.org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28930"/>
            <a:ext cx="3372612" cy="13692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25029" y="4419600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Ventureprise, Inc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 Craig Center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8701 Mallard Creek Rd.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Charlotte, NC 28262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704 548-9113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www.ventureprise.org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5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Business Model Generation, </a:t>
            </a:r>
            <a:r>
              <a:rPr lang="en-US" dirty="0"/>
              <a:t>Alexander Osterwalder and Yves Pigneur, Wiley, 2010.</a:t>
            </a:r>
          </a:p>
          <a:p>
            <a:r>
              <a:rPr lang="en-US" i="1" dirty="0"/>
              <a:t>The Startup Owner’s Manual, </a:t>
            </a:r>
            <a:r>
              <a:rPr lang="en-US" dirty="0"/>
              <a:t> Steve Blank and Bob Dorf, K&amp;S Ranch, 2012</a:t>
            </a:r>
          </a:p>
          <a:p>
            <a:r>
              <a:rPr lang="en-US" i="1" dirty="0"/>
              <a:t>The Lean Startup, </a:t>
            </a:r>
            <a:r>
              <a:rPr lang="en-US" dirty="0"/>
              <a:t>Eric Ries, Crown Business, 2011.</a:t>
            </a:r>
          </a:p>
          <a:p>
            <a:r>
              <a:rPr lang="en-US" i="1" dirty="0"/>
              <a:t>Crossing the Chasm, </a:t>
            </a:r>
            <a:r>
              <a:rPr lang="en-US" dirty="0"/>
              <a:t>Geoffrey A. Moore, HarperBusiness, 2002.</a:t>
            </a:r>
          </a:p>
          <a:p>
            <a:r>
              <a:rPr lang="en-US" i="1" dirty="0"/>
              <a:t>Inside the Tornado</a:t>
            </a:r>
            <a:r>
              <a:rPr lang="en-US" dirty="0"/>
              <a:t>, Geoffrey A. Moore, HarperBusiness, 2004.</a:t>
            </a:r>
          </a:p>
          <a:p>
            <a:r>
              <a:rPr lang="en-US" i="1" dirty="0"/>
              <a:t>New Venture Creation - Entrepreneurship for the 21</a:t>
            </a:r>
            <a:r>
              <a:rPr lang="en-US" i="1" baseline="30000" dirty="0"/>
              <a:t>st</a:t>
            </a:r>
            <a:r>
              <a:rPr lang="en-US" i="1" dirty="0"/>
              <a:t> Century</a:t>
            </a:r>
            <a:r>
              <a:rPr lang="en-US" dirty="0"/>
              <a:t>, Jeffrey A. Timmons and Stephen Spinelli, Irwin/ McGraw Hill.</a:t>
            </a:r>
          </a:p>
          <a:p>
            <a:r>
              <a:rPr lang="en-US" i="1" dirty="0"/>
              <a:t>The Art of the Start, </a:t>
            </a:r>
            <a:r>
              <a:rPr lang="en-US" dirty="0"/>
              <a:t>Guy Kawasaki, Portfolio, 2004.</a:t>
            </a:r>
          </a:p>
          <a:p>
            <a:r>
              <a:rPr lang="en-US" i="1" dirty="0"/>
              <a:t>The Innovator’s Dilemma</a:t>
            </a:r>
            <a:r>
              <a:rPr lang="en-US" dirty="0"/>
              <a:t>, Clayton M. Christensen, Harper Business.</a:t>
            </a:r>
          </a:p>
          <a:p>
            <a:r>
              <a:rPr lang="en-US" i="1" dirty="0"/>
              <a:t>Venture Deals</a:t>
            </a:r>
            <a:r>
              <a:rPr lang="en-US" dirty="0"/>
              <a:t>, Brad Feld and Jason Mendelson, Wiley,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795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Periodicals &amp; Blogs</a:t>
            </a:r>
            <a:endParaRPr lang="en-US" dirty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All Things Digital </a:t>
            </a:r>
            <a:r>
              <a:rPr lang="en-US" dirty="0"/>
              <a:t>(</a:t>
            </a:r>
            <a:r>
              <a:rPr lang="en-US" u="sng" dirty="0">
                <a:hlinkClick r:id="rId3"/>
              </a:rPr>
              <a:t>www.allthingsd.com</a:t>
            </a:r>
            <a:r>
              <a:rPr lang="en-US" dirty="0"/>
              <a:t>)</a:t>
            </a:r>
          </a:p>
          <a:p>
            <a:r>
              <a:rPr lang="en-US" i="1" dirty="0"/>
              <a:t>Fast Company </a:t>
            </a:r>
            <a:r>
              <a:rPr lang="en-US" dirty="0"/>
              <a:t> (</a:t>
            </a:r>
            <a:r>
              <a:rPr lang="en-US" u="sng" dirty="0">
                <a:hlinkClick r:id="rId4"/>
              </a:rPr>
              <a:t>www.fastcompany.com</a:t>
            </a:r>
            <a:r>
              <a:rPr lang="en-US" dirty="0"/>
              <a:t>)</a:t>
            </a:r>
          </a:p>
          <a:p>
            <a:r>
              <a:rPr lang="en-US" i="1" dirty="0"/>
              <a:t>Technology Review </a:t>
            </a:r>
            <a:r>
              <a:rPr lang="en-US" dirty="0"/>
              <a:t>(</a:t>
            </a:r>
            <a:r>
              <a:rPr lang="en-US" u="sng" dirty="0">
                <a:hlinkClick r:id="rId5"/>
              </a:rPr>
              <a:t>www.technologyreview.com</a:t>
            </a:r>
            <a:r>
              <a:rPr lang="en-US" dirty="0"/>
              <a:t>)</a:t>
            </a:r>
          </a:p>
          <a:p>
            <a:r>
              <a:rPr lang="en-US" i="1" dirty="0"/>
              <a:t>WIRED </a:t>
            </a:r>
            <a:r>
              <a:rPr lang="en-US" dirty="0"/>
              <a:t>(</a:t>
            </a:r>
            <a:r>
              <a:rPr lang="en-US" u="sng" dirty="0" smtClean="0">
                <a:hlinkClick r:id="rId6"/>
              </a:rPr>
              <a:t>www.wired.com</a:t>
            </a:r>
            <a:r>
              <a:rPr lang="en-US" u="sng" dirty="0" smtClean="0"/>
              <a:t>)</a:t>
            </a:r>
          </a:p>
          <a:p>
            <a:r>
              <a:rPr lang="en-GB" dirty="0"/>
              <a:t>Steve Blank</a:t>
            </a:r>
            <a:br>
              <a:rPr lang="en-GB" dirty="0"/>
            </a:br>
            <a:r>
              <a:rPr lang="en-GB" u="sng" dirty="0">
                <a:hlinkClick r:id="rId7"/>
              </a:rPr>
              <a:t>http://steveblank.com/</a:t>
            </a:r>
            <a:endParaRPr lang="en-US" dirty="0"/>
          </a:p>
          <a:p>
            <a:r>
              <a:rPr lang="en-GB" dirty="0"/>
              <a:t>Guy Kawasaki</a:t>
            </a:r>
            <a:br>
              <a:rPr lang="en-GB" dirty="0"/>
            </a:br>
            <a:r>
              <a:rPr lang="en-GB" u="sng" dirty="0">
                <a:hlinkClick r:id="rId8"/>
              </a:rPr>
              <a:t>http://blog.guykawasaki.com/</a:t>
            </a:r>
            <a:endParaRPr lang="en-US" dirty="0"/>
          </a:p>
          <a:p>
            <a:r>
              <a:rPr lang="en-GB" dirty="0"/>
              <a:t>TechCrunch</a:t>
            </a:r>
            <a:br>
              <a:rPr lang="en-GB" dirty="0"/>
            </a:br>
            <a:r>
              <a:rPr lang="en-GB" u="sng" dirty="0">
                <a:hlinkClick r:id="rId9"/>
              </a:rPr>
              <a:t>http://www.techcrunch.com</a:t>
            </a:r>
            <a:endParaRPr lang="en-US" dirty="0"/>
          </a:p>
          <a:p>
            <a:r>
              <a:rPr lang="en-GB" dirty="0"/>
              <a:t>Fred Wilson</a:t>
            </a:r>
            <a:br>
              <a:rPr lang="en-GB" dirty="0"/>
            </a:br>
            <a:r>
              <a:rPr lang="en-GB" u="sng" dirty="0">
                <a:hlinkClick r:id="rId10"/>
              </a:rPr>
              <a:t>http://www.avc.com/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25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08" b="-8571"/>
          <a:stretch/>
        </p:blipFill>
        <p:spPr>
          <a:xfrm flipH="1">
            <a:off x="6288009" y="0"/>
            <a:ext cx="2855993" cy="1737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288007" y="0"/>
            <a:ext cx="1255793" cy="440638"/>
          </a:xfrm>
          <a:custGeom>
            <a:avLst/>
            <a:gdLst>
              <a:gd name="connsiteX0" fmla="*/ 0 w 2579077"/>
              <a:gd name="connsiteY0" fmla="*/ 0 h 1500554"/>
              <a:gd name="connsiteX1" fmla="*/ 2579077 w 2579077"/>
              <a:gd name="connsiteY1" fmla="*/ 0 h 1500554"/>
              <a:gd name="connsiteX2" fmla="*/ 2579077 w 2579077"/>
              <a:gd name="connsiteY2" fmla="*/ 1500554 h 1500554"/>
              <a:gd name="connsiteX3" fmla="*/ 0 w 2579077"/>
              <a:gd name="connsiteY3" fmla="*/ 0 h 1500554"/>
              <a:gd name="connsiteX0" fmla="*/ 0 w 2579077"/>
              <a:gd name="connsiteY0" fmla="*/ 0 h 1407991"/>
              <a:gd name="connsiteX1" fmla="*/ 2579077 w 2579077"/>
              <a:gd name="connsiteY1" fmla="*/ 0 h 1407991"/>
              <a:gd name="connsiteX2" fmla="*/ 1973856 w 2579077"/>
              <a:gd name="connsiteY2" fmla="*/ 1407991 h 1407991"/>
              <a:gd name="connsiteX3" fmla="*/ 0 w 2579077"/>
              <a:gd name="connsiteY3" fmla="*/ 0 h 1407991"/>
              <a:gd name="connsiteX0" fmla="*/ 0 w 2579077"/>
              <a:gd name="connsiteY0" fmla="*/ 0 h 1130303"/>
              <a:gd name="connsiteX1" fmla="*/ 2579077 w 2579077"/>
              <a:gd name="connsiteY1" fmla="*/ 0 h 1130303"/>
              <a:gd name="connsiteX2" fmla="*/ 1628016 w 2579077"/>
              <a:gd name="connsiteY2" fmla="*/ 1130303 h 1130303"/>
              <a:gd name="connsiteX3" fmla="*/ 0 w 2579077"/>
              <a:gd name="connsiteY3" fmla="*/ 0 h 1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1130303">
                <a:moveTo>
                  <a:pt x="0" y="0"/>
                </a:moveTo>
                <a:lnTo>
                  <a:pt x="2579077" y="0"/>
                </a:lnTo>
                <a:lnTo>
                  <a:pt x="1628016" y="113030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6286501" y="-2382"/>
            <a:ext cx="2857499" cy="1726407"/>
          </a:xfrm>
          <a:custGeom>
            <a:avLst/>
            <a:gdLst>
              <a:gd name="connsiteX0" fmla="*/ 4762 w 2928937"/>
              <a:gd name="connsiteY0" fmla="*/ 0 h 1728788"/>
              <a:gd name="connsiteX1" fmla="*/ 2928937 w 2928937"/>
              <a:gd name="connsiteY1" fmla="*/ 1614488 h 1728788"/>
              <a:gd name="connsiteX2" fmla="*/ 2928937 w 2928937"/>
              <a:gd name="connsiteY2" fmla="*/ 1728788 h 1728788"/>
              <a:gd name="connsiteX3" fmla="*/ 0 w 2928937"/>
              <a:gd name="connsiteY3" fmla="*/ 1728788 h 1728788"/>
              <a:gd name="connsiteX4" fmla="*/ 4762 w 2928937"/>
              <a:gd name="connsiteY4" fmla="*/ 0 h 1728788"/>
              <a:gd name="connsiteX0" fmla="*/ 95249 w 2928937"/>
              <a:gd name="connsiteY0" fmla="*/ 0 h 1714501"/>
              <a:gd name="connsiteX1" fmla="*/ 2928937 w 2928937"/>
              <a:gd name="connsiteY1" fmla="*/ 1600201 h 1714501"/>
              <a:gd name="connsiteX2" fmla="*/ 2928937 w 2928937"/>
              <a:gd name="connsiteY2" fmla="*/ 1714501 h 1714501"/>
              <a:gd name="connsiteX3" fmla="*/ 0 w 2928937"/>
              <a:gd name="connsiteY3" fmla="*/ 1714501 h 1714501"/>
              <a:gd name="connsiteX4" fmla="*/ 95249 w 2928937"/>
              <a:gd name="connsiteY4" fmla="*/ 0 h 1714501"/>
              <a:gd name="connsiteX0" fmla="*/ 80962 w 2928937"/>
              <a:gd name="connsiteY0" fmla="*/ 0 h 1733551"/>
              <a:gd name="connsiteX1" fmla="*/ 2928937 w 2928937"/>
              <a:gd name="connsiteY1" fmla="*/ 1619251 h 1733551"/>
              <a:gd name="connsiteX2" fmla="*/ 2928937 w 2928937"/>
              <a:gd name="connsiteY2" fmla="*/ 1733551 h 1733551"/>
              <a:gd name="connsiteX3" fmla="*/ 0 w 2928937"/>
              <a:gd name="connsiteY3" fmla="*/ 1733551 h 1733551"/>
              <a:gd name="connsiteX4" fmla="*/ 80962 w 2928937"/>
              <a:gd name="connsiteY4" fmla="*/ 0 h 1733551"/>
              <a:gd name="connsiteX0" fmla="*/ 9524 w 2857499"/>
              <a:gd name="connsiteY0" fmla="*/ 0 h 1733551"/>
              <a:gd name="connsiteX1" fmla="*/ 2857499 w 2857499"/>
              <a:gd name="connsiteY1" fmla="*/ 1619251 h 1733551"/>
              <a:gd name="connsiteX2" fmla="*/ 2857499 w 2857499"/>
              <a:gd name="connsiteY2" fmla="*/ 1733551 h 1733551"/>
              <a:gd name="connsiteX3" fmla="*/ 0 w 2857499"/>
              <a:gd name="connsiteY3" fmla="*/ 1733551 h 1733551"/>
              <a:gd name="connsiteX4" fmla="*/ 9524 w 2857499"/>
              <a:gd name="connsiteY4" fmla="*/ 0 h 1733551"/>
              <a:gd name="connsiteX0" fmla="*/ 458 w 2857958"/>
              <a:gd name="connsiteY0" fmla="*/ 0 h 1733551"/>
              <a:gd name="connsiteX1" fmla="*/ 2857958 w 2857958"/>
              <a:gd name="connsiteY1" fmla="*/ 1619251 h 1733551"/>
              <a:gd name="connsiteX2" fmla="*/ 2857958 w 2857958"/>
              <a:gd name="connsiteY2" fmla="*/ 1733551 h 1733551"/>
              <a:gd name="connsiteX3" fmla="*/ 459 w 2857958"/>
              <a:gd name="connsiteY3" fmla="*/ 1733551 h 1733551"/>
              <a:gd name="connsiteX4" fmla="*/ 458 w 2857958"/>
              <a:gd name="connsiteY4" fmla="*/ 0 h 1733551"/>
              <a:gd name="connsiteX0" fmla="*/ 2380 w 2857499"/>
              <a:gd name="connsiteY0" fmla="*/ 0 h 1726407"/>
              <a:gd name="connsiteX1" fmla="*/ 2857499 w 2857499"/>
              <a:gd name="connsiteY1" fmla="*/ 1612107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  <a:gd name="connsiteX0" fmla="*/ 2380 w 2857499"/>
              <a:gd name="connsiteY0" fmla="*/ 0 h 1726407"/>
              <a:gd name="connsiteX1" fmla="*/ 2857499 w 2857499"/>
              <a:gd name="connsiteY1" fmla="*/ 1602582 h 1726407"/>
              <a:gd name="connsiteX2" fmla="*/ 2857499 w 2857499"/>
              <a:gd name="connsiteY2" fmla="*/ 1726407 h 1726407"/>
              <a:gd name="connsiteX3" fmla="*/ 0 w 2857499"/>
              <a:gd name="connsiteY3" fmla="*/ 1726407 h 1726407"/>
              <a:gd name="connsiteX4" fmla="*/ 2380 w 2857499"/>
              <a:gd name="connsiteY4" fmla="*/ 0 h 17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26407">
                <a:moveTo>
                  <a:pt x="2380" y="0"/>
                </a:moveTo>
                <a:lnTo>
                  <a:pt x="2857499" y="1602582"/>
                </a:lnTo>
                <a:lnTo>
                  <a:pt x="2857499" y="1726407"/>
                </a:lnTo>
                <a:lnTo>
                  <a:pt x="0" y="1726407"/>
                </a:lnTo>
                <a:cubicBezTo>
                  <a:pt x="1587" y="1150144"/>
                  <a:pt x="793" y="576263"/>
                  <a:pt x="23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Destruction</a:t>
            </a:r>
            <a:endParaRPr lang="en-US" dirty="0"/>
          </a:p>
        </p:txBody>
      </p:sp>
      <p:pic>
        <p:nvPicPr>
          <p:cNvPr id="12" name="Picture 4" descr="http://i23.ebayimg.com/03/i/001/23/e4/20e4_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711" y="1207265"/>
            <a:ext cx="2857500" cy="185083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error500.net/images/articulos/encar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914650" cy="279568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img.labnol.org/di/wikipedi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44" y="3228207"/>
            <a:ext cx="2565293" cy="29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51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</a:t>
            </a:r>
          </a:p>
          <a:p>
            <a:pPr lvl="1"/>
            <a:r>
              <a:rPr lang="en-US" dirty="0" smtClean="0"/>
              <a:t>Possibly protected via Trade Secret</a:t>
            </a:r>
          </a:p>
          <a:p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Copyright</a:t>
            </a:r>
          </a:p>
          <a:p>
            <a:r>
              <a:rPr lang="en-US" dirty="0" smtClean="0"/>
              <a:t>Inventions</a:t>
            </a:r>
          </a:p>
          <a:p>
            <a:pPr lvl="1"/>
            <a:r>
              <a:rPr lang="en-US" dirty="0" smtClean="0"/>
              <a:t>Patent</a:t>
            </a:r>
          </a:p>
          <a:p>
            <a:pPr lvl="1"/>
            <a:r>
              <a:rPr lang="en-US" dirty="0" smtClean="0"/>
              <a:t>Trade Secret</a:t>
            </a:r>
          </a:p>
          <a:p>
            <a:r>
              <a:rPr lang="en-US" dirty="0" smtClean="0"/>
              <a:t>Logos and other marketing</a:t>
            </a:r>
          </a:p>
          <a:p>
            <a:pPr lvl="1"/>
            <a:r>
              <a:rPr lang="en-US" dirty="0" smtClean="0"/>
              <a:t>Trademarks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4971836"/>
          </a:xfrm>
        </p:spPr>
        <p:txBody>
          <a:bodyPr/>
          <a:lstStyle/>
          <a:p>
            <a:r>
              <a:rPr lang="en-US" dirty="0" smtClean="0"/>
              <a:t>Author and/or speaker</a:t>
            </a:r>
          </a:p>
          <a:p>
            <a:r>
              <a:rPr lang="en-US" dirty="0" smtClean="0"/>
              <a:t>Expert witness</a:t>
            </a:r>
          </a:p>
          <a:p>
            <a:r>
              <a:rPr lang="en-US" dirty="0" smtClean="0"/>
              <a:t>Consultant</a:t>
            </a:r>
          </a:p>
          <a:p>
            <a:r>
              <a:rPr lang="en-US" dirty="0" smtClean="0"/>
              <a:t>Product or service</a:t>
            </a:r>
          </a:p>
          <a:p>
            <a:pPr lvl="1"/>
            <a:r>
              <a:rPr lang="en-US" dirty="0" smtClean="0"/>
              <a:t>License to existing business</a:t>
            </a:r>
          </a:p>
          <a:p>
            <a:pPr lvl="1"/>
            <a:r>
              <a:rPr lang="en-US" dirty="0" smtClean="0"/>
              <a:t>Startup business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Businesses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6629400" y="1371600"/>
            <a:ext cx="1371600" cy="28956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en-US" b="1" dirty="0" smtClean="0"/>
              <a:t>Personal    to    Corporate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336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Opportunity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Opportunity </a:t>
            </a:r>
            <a:r>
              <a:rPr lang="en-US" dirty="0" smtClean="0"/>
              <a:t>Pull</a:t>
            </a:r>
          </a:p>
          <a:p>
            <a:pPr lvl="1"/>
            <a:r>
              <a:rPr lang="en-US" dirty="0" smtClean="0"/>
              <a:t>Size </a:t>
            </a:r>
            <a:r>
              <a:rPr lang="en-US" dirty="0"/>
              <a:t>of the opportunity attracts </a:t>
            </a:r>
            <a:r>
              <a:rPr lang="en-US" dirty="0" smtClean="0"/>
              <a:t>opportunity seekers </a:t>
            </a:r>
            <a:r>
              <a:rPr lang="en-US" dirty="0"/>
              <a:t>to attempt to exploit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/>
              <a:t>A drug to mitigate the effect of Alzheimer’s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Capability Push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technology or capability causes a search for 	new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Example: Digital television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Catalyst for Entrepreneurial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B364-6906-4AAF-808B-27DBE29BA9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53395"/>
      </p:ext>
    </p:extLst>
  </p:cSld>
  <p:clrMapOvr>
    <a:masterClrMapping/>
  </p:clrMapOvr>
</p:sld>
</file>

<file path=ppt/theme/theme1.xml><?xml version="1.0" encoding="utf-8"?>
<a:theme xmlns:a="http://schemas.openxmlformats.org/drawingml/2006/main" name="VP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VP_template3</Template>
  <TotalTime>1004</TotalTime>
  <Words>1741</Words>
  <Application>Microsoft Macintosh PowerPoint</Application>
  <PresentationFormat>On-screen Show (4:3)</PresentationFormat>
  <Paragraphs>426</Paragraphs>
  <Slides>45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VP_template3</vt:lpstr>
      <vt:lpstr>1_Custom Design</vt:lpstr>
      <vt:lpstr>Custom Design</vt:lpstr>
      <vt:lpstr>Opportunity Assessment: Business Potential in Intellectual Property</vt:lpstr>
      <vt:lpstr>Today’s Agenda</vt:lpstr>
      <vt:lpstr>The Big Picture</vt:lpstr>
      <vt:lpstr>Disruptive Innovation</vt:lpstr>
      <vt:lpstr>Creative Destruction</vt:lpstr>
      <vt:lpstr>Intellectual Property</vt:lpstr>
      <vt:lpstr>IP Businesses</vt:lpstr>
      <vt:lpstr>Opportunity Identification</vt:lpstr>
      <vt:lpstr>Types of Opportunity</vt:lpstr>
      <vt:lpstr>Opportunity Categories</vt:lpstr>
      <vt:lpstr>Opportunity Evaluation</vt:lpstr>
      <vt:lpstr>Market Analysis</vt:lpstr>
      <vt:lpstr>Competitive Advantage</vt:lpstr>
      <vt:lpstr>Business Concept Exercise</vt:lpstr>
      <vt:lpstr>Customer Development &amp; Business Model Canvas</vt:lpstr>
      <vt:lpstr>Customer Development</vt:lpstr>
      <vt:lpstr>PowerPoint Presentation</vt:lpstr>
      <vt:lpstr>PowerPoint Presentation</vt:lpstr>
      <vt:lpstr>PowerPoint Presentation</vt:lpstr>
      <vt:lpstr>Value Propositions</vt:lpstr>
      <vt:lpstr>Customer Test Results</vt:lpstr>
      <vt:lpstr>PowerPoint Presentation</vt:lpstr>
      <vt:lpstr>PowerPoint Presentation</vt:lpstr>
      <vt:lpstr>Pivot</vt:lpstr>
      <vt:lpstr>Value Proposition</vt:lpstr>
      <vt:lpstr>Value Offered to Customer</vt:lpstr>
      <vt:lpstr>Target Customer</vt:lpstr>
      <vt:lpstr>Customer Segments</vt:lpstr>
      <vt:lpstr>Entrepreneurship</vt:lpstr>
      <vt:lpstr>Entrepreneurship</vt:lpstr>
      <vt:lpstr>Who Is The Entrepreneur?</vt:lpstr>
      <vt:lpstr>Successful Entrepreneur</vt:lpstr>
      <vt:lpstr>Successful Entrepreneur con’t.</vt:lpstr>
      <vt:lpstr>Company Role…What Is Your Fit?</vt:lpstr>
      <vt:lpstr>Typical Higher Education Resources</vt:lpstr>
      <vt:lpstr>Entrepreneurship Resources</vt:lpstr>
      <vt:lpstr>PowerPoint Presentation</vt:lpstr>
      <vt:lpstr>Tech Transfer Office</vt:lpstr>
      <vt:lpstr>Business Incubation</vt:lpstr>
      <vt:lpstr>Final Comments</vt:lpstr>
      <vt:lpstr>Elevator Pitch</vt:lpstr>
      <vt:lpstr>A Simple Guide</vt:lpstr>
      <vt:lpstr>Discussion</vt:lpstr>
      <vt:lpstr>Books</vt:lpstr>
      <vt:lpstr>Periodicals &amp; Blogs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Entrepreneurship</dc:title>
  <dc:creator>Paul Wetenhall</dc:creator>
  <cp:lastModifiedBy>Dulin, Andrea</cp:lastModifiedBy>
  <cp:revision>67</cp:revision>
  <cp:lastPrinted>2013-03-18T20:44:40Z</cp:lastPrinted>
  <dcterms:created xsi:type="dcterms:W3CDTF">2012-08-23T16:32:37Z</dcterms:created>
  <dcterms:modified xsi:type="dcterms:W3CDTF">2013-03-25T18:06:27Z</dcterms:modified>
</cp:coreProperties>
</file>